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9753600" cx="1734025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5462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iouaJN8DfE3MYsT+GTI+cJobK6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54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TYPO3 is a software that adapts to your needs and mirrors the roles in your company from editor to content deliverer to administrator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showMasterSp="0">
  <p:cSld name="Titelfol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8"/>
          <p:cNvGrpSpPr/>
          <p:nvPr/>
        </p:nvGrpSpPr>
        <p:grpSpPr>
          <a:xfrm>
            <a:off x="14823583" y="8431619"/>
            <a:ext cx="1600756" cy="446567"/>
            <a:chOff x="14703448" y="692160"/>
            <a:chExt cx="1855411" cy="517609"/>
          </a:xfrm>
        </p:grpSpPr>
        <p:sp>
          <p:nvSpPr>
            <p:cNvPr id="32" name="Google Shape;32;p8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314721" y="6333067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120"/>
              <a:buFont typeface="Arial"/>
              <a:buNone/>
              <a:defRPr b="0" i="0" sz="39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328575" y="5167968"/>
            <a:ext cx="9681151" cy="1084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80"/>
              <a:buFont typeface="Arial"/>
              <a:buNone/>
              <a:defRPr b="1" i="0" sz="6600"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Statement" showMasterSp="0">
  <p:cSld name="Intro Statem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9"/>
          <p:cNvGrpSpPr/>
          <p:nvPr/>
        </p:nvGrpSpPr>
        <p:grpSpPr>
          <a:xfrm>
            <a:off x="15748684" y="543661"/>
            <a:ext cx="998381" cy="278521"/>
            <a:chOff x="14706723" y="688770"/>
            <a:chExt cx="1855413" cy="517609"/>
          </a:xfrm>
        </p:grpSpPr>
        <p:sp>
          <p:nvSpPr>
            <p:cNvPr id="39" name="Google Shape;39;p9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9"/>
            <p:cNvSpPr/>
            <p:nvPr/>
          </p:nvSpPr>
          <p:spPr>
            <a:xfrm>
              <a:off x="14706723" y="696574"/>
              <a:ext cx="385821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9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rgbClr val="FE87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9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13361987" y="9269265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14828492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/>
          <p:nvPr>
            <p:ph idx="3" type="body"/>
          </p:nvPr>
        </p:nvSpPr>
        <p:spPr>
          <a:xfrm>
            <a:off x="-1" y="1377386"/>
            <a:ext cx="17340262" cy="69911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7" name="Google Shape;47;p9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rmal">
  <p:cSld name="Normal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914400" y="1444400"/>
            <a:ext cx="15817516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200"/>
              <a:buChar char="▪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showMasterSp="0">
  <p:cSld name="Agend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874140" y="1849437"/>
            <a:ext cx="15832667" cy="67379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216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40"/>
              <a:buFont typeface="Arial"/>
              <a:buAutoNum type="arabicPeriod"/>
              <a:defRPr sz="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4200"/>
              <a:buFont typeface="Arial"/>
              <a:buAutoNum type="arabicPeriod"/>
              <a:defRPr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Font typeface="Arial"/>
              <a:buAutoNum type="arabicPeriod"/>
              <a:defRPr/>
            </a:lvl3pPr>
            <a:lvl4pPr indent="-508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4pPr>
            <a:lvl5pPr indent="-508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400"/>
              <a:buFont typeface="Arial"/>
              <a:buAutoNum type="arabicPeriod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1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11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8C8C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" name="Google Shape;62;p11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  <a:defRPr>
                <a:solidFill>
                  <a:srgbClr val="FE87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2286" y="555947"/>
            <a:ext cx="998380" cy="2662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65" name="Google Shape;65;p11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blue" showMasterSp="0">
  <p:cSld name="Section_blu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15748686" y="543661"/>
            <a:ext cx="998380" cy="278521"/>
            <a:chOff x="14706725" y="688770"/>
            <a:chExt cx="1855411" cy="517609"/>
          </a:xfrm>
        </p:grpSpPr>
        <p:sp>
          <p:nvSpPr>
            <p:cNvPr id="70" name="Google Shape;70;p12"/>
            <p:cNvSpPr/>
            <p:nvPr/>
          </p:nvSpPr>
          <p:spPr>
            <a:xfrm>
              <a:off x="15318837" y="81795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14706725" y="69657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15002377" y="68877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2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2"/>
          <p:cNvSpPr txBox="1"/>
          <p:nvPr>
            <p:ph idx="3" type="body"/>
          </p:nvPr>
        </p:nvSpPr>
        <p:spPr>
          <a:xfrm>
            <a:off x="-1" y="3441396"/>
            <a:ext cx="1734026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80" name="Google Shape;80;p12"/>
          <p:cNvCxnSpPr/>
          <p:nvPr/>
        </p:nvCxnSpPr>
        <p:spPr>
          <a:xfrm>
            <a:off x="7950130" y="5028676"/>
            <a:ext cx="1440000" cy="0"/>
          </a:xfrm>
          <a:prstGeom prst="straightConnector1">
            <a:avLst/>
          </a:prstGeom>
          <a:noFill/>
          <a:ln cap="rnd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-1" y="5518001"/>
            <a:ext cx="1734026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13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rgbClr val="FE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914400" y="2355018"/>
            <a:ext cx="10012102" cy="1277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7680"/>
              <a:buFont typeface="Arial"/>
              <a:buNone/>
              <a:defRPr b="1" i="0" sz="9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0" name="Google Shape;90;p13"/>
          <p:cNvCxnSpPr/>
          <p:nvPr/>
        </p:nvCxnSpPr>
        <p:spPr>
          <a:xfrm>
            <a:off x="927652" y="3942298"/>
            <a:ext cx="1440000" cy="0"/>
          </a:xfrm>
          <a:prstGeom prst="straightConnector1">
            <a:avLst/>
          </a:prstGeom>
          <a:noFill/>
          <a:ln cap="rnd" cmpd="sng" w="101600">
            <a:solidFill>
              <a:srgbClr val="FE87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" name="Google Shape;91;p13"/>
          <p:cNvSpPr txBox="1"/>
          <p:nvPr>
            <p:ph idx="4" type="body"/>
          </p:nvPr>
        </p:nvSpPr>
        <p:spPr>
          <a:xfrm>
            <a:off x="914399" y="4431623"/>
            <a:ext cx="10012103" cy="1889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None/>
              <a:def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grpSp>
        <p:nvGrpSpPr>
          <p:cNvPr id="92" name="Google Shape;92;p13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93" name="Google Shape;93;p13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 txBox="1"/>
          <p:nvPr>
            <p:ph idx="5" type="body"/>
          </p:nvPr>
        </p:nvSpPr>
        <p:spPr>
          <a:xfrm>
            <a:off x="927652" y="6733842"/>
            <a:ext cx="14253884" cy="232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7084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left), image (right)">
  <p:cSld name="Text (left), image (right)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914400" y="1444400"/>
            <a:ext cx="7202905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4"/>
          <p:cNvSpPr/>
          <p:nvPr>
            <p:ph idx="4" type="pic"/>
          </p:nvPr>
        </p:nvSpPr>
        <p:spPr>
          <a:xfrm>
            <a:off x="9222959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(right), image (left)">
  <p:cSld name="Text (right), image (left)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9223490" y="1444400"/>
            <a:ext cx="7523578" cy="7250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52119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Char char="▪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4000"/>
              <a:buChar char="▪"/>
              <a:defRPr sz="4000"/>
            </a:lvl2pPr>
            <a:lvl3pPr indent="-457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rgbClr val="515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>
            <p:ph idx="2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b="1" i="0"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3" type="body"/>
          </p:nvPr>
        </p:nvSpPr>
        <p:spPr>
          <a:xfrm>
            <a:off x="1458322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Arial"/>
              <a:buNone/>
              <a:defRPr sz="1200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5"/>
          <p:cNvSpPr/>
          <p:nvPr>
            <p:ph idx="4" type="pic"/>
          </p:nvPr>
        </p:nvSpPr>
        <p:spPr>
          <a:xfrm>
            <a:off x="914400" y="1444625"/>
            <a:ext cx="7523579" cy="72501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  <a:defRPr b="1" i="0" sz="19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914400" y="1800000"/>
            <a:ext cx="15832665" cy="606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47244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Noto Sans Symbols"/>
              <a:buChar char="▪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4200"/>
              <a:buFont typeface="Noto Sans Symbols"/>
              <a:buChar char="▪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B466"/>
              </a:buClr>
              <a:buSzPts val="3600"/>
              <a:buFont typeface="Noto Sans Symbols"/>
              <a:buChar char="▪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08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08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oto Sans Symbols"/>
              <a:buChar char="▪"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" name="Google Shape;9;p7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0" name="Google Shape;10;p7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7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p7"/>
          <p:cNvSpPr/>
          <p:nvPr/>
        </p:nvSpPr>
        <p:spPr>
          <a:xfrm>
            <a:off x="0" y="-1128712"/>
            <a:ext cx="914400" cy="942975"/>
          </a:xfrm>
          <a:prstGeom prst="rect">
            <a:avLst/>
          </a:prstGeom>
          <a:solidFill>
            <a:srgbClr val="FF87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7"/>
          <p:cNvSpPr/>
          <p:nvPr/>
        </p:nvSpPr>
        <p:spPr>
          <a:xfrm>
            <a:off x="1095375" y="-1128712"/>
            <a:ext cx="914400" cy="942975"/>
          </a:xfrm>
          <a:prstGeom prst="rect">
            <a:avLst/>
          </a:prstGeom>
          <a:solidFill>
            <a:srgbClr val="C95E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7"/>
          <p:cNvSpPr/>
          <p:nvPr/>
        </p:nvSpPr>
        <p:spPr>
          <a:xfrm>
            <a:off x="2190750" y="-1128713"/>
            <a:ext cx="914400" cy="942975"/>
          </a:xfrm>
          <a:prstGeom prst="rect">
            <a:avLst/>
          </a:prstGeom>
          <a:solidFill>
            <a:srgbClr val="ED6D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7"/>
          <p:cNvSpPr/>
          <p:nvPr/>
        </p:nvSpPr>
        <p:spPr>
          <a:xfrm>
            <a:off x="3286125" y="-1128713"/>
            <a:ext cx="914400" cy="942975"/>
          </a:xfrm>
          <a:prstGeom prst="rect">
            <a:avLst/>
          </a:prstGeom>
          <a:solidFill>
            <a:srgbClr val="FAB8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7"/>
          <p:cNvSpPr/>
          <p:nvPr/>
        </p:nvSpPr>
        <p:spPr>
          <a:xfrm>
            <a:off x="4381500" y="-1128714"/>
            <a:ext cx="914400" cy="942975"/>
          </a:xfrm>
          <a:prstGeom prst="rect">
            <a:avLst/>
          </a:prstGeom>
          <a:solidFill>
            <a:srgbClr val="0067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5476875" y="-1128715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6572250" y="-1128716"/>
            <a:ext cx="914400" cy="942975"/>
          </a:xfrm>
          <a:prstGeom prst="rect">
            <a:avLst/>
          </a:prstGeom>
          <a:solidFill>
            <a:srgbClr val="0080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7"/>
          <p:cNvSpPr/>
          <p:nvPr/>
        </p:nvSpPr>
        <p:spPr>
          <a:xfrm>
            <a:off x="8139123" y="-1128717"/>
            <a:ext cx="914400" cy="942975"/>
          </a:xfrm>
          <a:prstGeom prst="rect">
            <a:avLst/>
          </a:prstGeom>
          <a:solidFill>
            <a:srgbClr val="31313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7"/>
          <p:cNvSpPr/>
          <p:nvPr/>
        </p:nvSpPr>
        <p:spPr>
          <a:xfrm>
            <a:off x="9234498" y="-1128717"/>
            <a:ext cx="914400" cy="942975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7"/>
          <p:cNvSpPr/>
          <p:nvPr/>
        </p:nvSpPr>
        <p:spPr>
          <a:xfrm>
            <a:off x="10329873" y="-1128718"/>
            <a:ext cx="914400" cy="942975"/>
          </a:xfrm>
          <a:prstGeom prst="rect">
            <a:avLst/>
          </a:prstGeom>
          <a:solidFill>
            <a:srgbClr val="8C8C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7"/>
          <p:cNvSpPr/>
          <p:nvPr/>
        </p:nvSpPr>
        <p:spPr>
          <a:xfrm>
            <a:off x="11420487" y="-1128718"/>
            <a:ext cx="914400" cy="942975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7"/>
          <p:cNvSpPr/>
          <p:nvPr/>
        </p:nvSpPr>
        <p:spPr>
          <a:xfrm>
            <a:off x="12501577" y="-1128718"/>
            <a:ext cx="914400" cy="94297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14111298" y="-1128718"/>
            <a:ext cx="914400" cy="942975"/>
          </a:xfrm>
          <a:prstGeom prst="rect">
            <a:avLst/>
          </a:prstGeom>
          <a:gradFill>
            <a:gsLst>
              <a:gs pos="0">
                <a:srgbClr val="ED6D05"/>
              </a:gs>
              <a:gs pos="100000">
                <a:srgbClr val="FE870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>
            <a:off x="15174946" y="-1114501"/>
            <a:ext cx="914400" cy="942975"/>
          </a:xfrm>
          <a:prstGeom prst="rect">
            <a:avLst/>
          </a:prstGeom>
          <a:gradFill>
            <a:gsLst>
              <a:gs pos="0">
                <a:srgbClr val="006792"/>
              </a:gs>
              <a:gs pos="100000">
                <a:srgbClr val="0080C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7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7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13677943" y="9113011"/>
            <a:ext cx="2206394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51515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623">
          <p15:clr>
            <a:srgbClr val="F26B43"/>
          </p15:clr>
        </p15:guide>
        <p15:guide id="2" pos="546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10179">
          <p15:clr>
            <a:srgbClr val="F26B43"/>
          </p15:clr>
        </p15:guide>
        <p15:guide id="5" pos="744">
          <p15:clr>
            <a:srgbClr val="F26B43"/>
          </p15:clr>
        </p15:guide>
        <p15:guide id="6" orient="horz" pos="4954">
          <p15:clr>
            <a:srgbClr val="F26B43"/>
          </p15:clr>
        </p15:guide>
        <p15:guide id="7" pos="104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/>
          <p:nvPr>
            <p:ph idx="1" type="body"/>
          </p:nvPr>
        </p:nvSpPr>
        <p:spPr>
          <a:xfrm>
            <a:off x="5313031" y="6577746"/>
            <a:ext cx="10257213" cy="731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0"/>
              <a:buFont typeface="Arial"/>
              <a:buNone/>
            </a:pPr>
            <a:r>
              <a:rPr lang="en-US" sz="4000">
                <a:latin typeface="Source Sans Pro"/>
                <a:ea typeface="Source Sans Pro"/>
                <a:cs typeface="Source Sans Pro"/>
                <a:sym typeface="Source Sans Pro"/>
              </a:rPr>
              <a:t>Ensuring Budget Predictability</a:t>
            </a:r>
            <a:endParaRPr sz="4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7" name="Google Shape;117;p1"/>
          <p:cNvGrpSpPr/>
          <p:nvPr/>
        </p:nvGrpSpPr>
        <p:grpSpPr>
          <a:xfrm>
            <a:off x="4900053" y="5067947"/>
            <a:ext cx="13868814" cy="1463305"/>
            <a:chOff x="5903496" y="4875267"/>
            <a:chExt cx="12865767" cy="1548628"/>
          </a:xfrm>
        </p:grpSpPr>
        <p:sp>
          <p:nvSpPr>
            <p:cNvPr id="118" name="Google Shape;118;p1"/>
            <p:cNvSpPr/>
            <p:nvPr/>
          </p:nvSpPr>
          <p:spPr>
            <a:xfrm>
              <a:off x="5903496" y="4875267"/>
              <a:ext cx="11533752" cy="15486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6094377" y="5080003"/>
              <a:ext cx="12674886" cy="11520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1"/>
          <p:cNvSpPr txBox="1"/>
          <p:nvPr>
            <p:ph idx="2" type="body"/>
          </p:nvPr>
        </p:nvSpPr>
        <p:spPr>
          <a:xfrm>
            <a:off x="5313031" y="5306500"/>
            <a:ext cx="11465416" cy="10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80"/>
              <a:buFont typeface="Arial"/>
              <a:buNone/>
            </a:pPr>
            <a:r>
              <a:rPr lang="en-US" sz="4800">
                <a:latin typeface="Source Sans Pro"/>
                <a:ea typeface="Source Sans Pro"/>
                <a:cs typeface="Source Sans Pro"/>
                <a:sym typeface="Source Sans Pro"/>
              </a:rPr>
              <a:t>UPGRADE CYCLES &amp; LONG TERM SUPPORT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>
            <p:ph type="title"/>
          </p:nvPr>
        </p:nvSpPr>
        <p:spPr>
          <a:xfrm>
            <a:off x="914400" y="625935"/>
            <a:ext cx="12447587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8700"/>
              </a:buClr>
              <a:buSzPts val="1900"/>
              <a:buFont typeface="Arial"/>
              <a:buNone/>
            </a:pPr>
            <a:r>
              <a:rPr lang="en-US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2"/>
          <p:cNvSpPr txBox="1"/>
          <p:nvPr>
            <p:ph idx="3" type="body"/>
          </p:nvPr>
        </p:nvSpPr>
        <p:spPr>
          <a:xfrm>
            <a:off x="1378518" y="1647210"/>
            <a:ext cx="14583225" cy="6610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IDEAL CMS FOR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STABILITY, DURABILITY,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400"/>
              <a:buFont typeface="Arial"/>
              <a:buNone/>
            </a:pPr>
            <a:r>
              <a:rPr lang="en-US" sz="8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LONG-TERM </a:t>
            </a:r>
            <a:r>
              <a:rPr lang="en-US" sz="8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RELIABILITY</a:t>
            </a:r>
            <a:endParaRPr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14342844" y="9269266"/>
            <a:ext cx="1400175" cy="242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2"/>
          <p:cNvSpPr txBox="1"/>
          <p:nvPr>
            <p:ph idx="1" type="body"/>
          </p:nvPr>
        </p:nvSpPr>
        <p:spPr>
          <a:xfrm>
            <a:off x="13754113" y="9269265"/>
            <a:ext cx="829111" cy="242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Kreis, Design enthält.&#10;&#10;Automatisch generierte Beschreibung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" y="0"/>
            <a:ext cx="17339998" cy="97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3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3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39" name="Google Shape;139;p3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2" name="Google Shape;142;p3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3" name="Google Shape;143;p3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914400" y="1590875"/>
            <a:ext cx="15529302" cy="76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61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 sure to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 rankings, traffic and trust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because of reasons™.</a:t>
            </a:r>
            <a:b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461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Mitigate risks with TYPO3’s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professional Security Team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proactive community, and long-term support.</a:t>
            </a:r>
            <a:b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i="0" sz="105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46100" lvl="0" marL="546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Char char="▪"/>
            </a:pPr>
            <a:r>
              <a:rPr i="0" lang="en-US" sz="4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That’s why your choice of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40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CMS impacts on your security</a:t>
            </a:r>
            <a:r>
              <a:rPr i="0" lang="en-US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7500" lvl="0" marL="571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t/>
            </a:r>
            <a:endParaRPr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0" name="Google Shape;150;p4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4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54" name="Google Shape;154;p4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7" name="Google Shape;157;p4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8" name="Google Shape;158;p4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 txBox="1"/>
          <p:nvPr>
            <p:ph idx="1" type="body"/>
          </p:nvPr>
        </p:nvSpPr>
        <p:spPr>
          <a:xfrm>
            <a:off x="914400" y="1573967"/>
            <a:ext cx="15817516" cy="3302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51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Predictability &amp; security are the top priorities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38150" lvl="0" marL="539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30"/>
              <a:buNone/>
            </a:pPr>
            <a:r>
              <a:t/>
            </a:r>
            <a:endParaRPr sz="2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51"/>
              <a:buNone/>
            </a:pPr>
            <a:r>
              <a:rPr lang="en-US" sz="4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Reliable and regular release cycles</a:t>
            </a:r>
            <a:endParaRPr sz="4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3600"/>
              <a:buChar char="▪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TYPO3 LTS versions always offer</a:t>
            </a:r>
            <a:r>
              <a:rPr b="1" lang="en-US" sz="3600">
                <a:latin typeface="Source Sans Pro"/>
                <a:ea typeface="Source Sans Pro"/>
                <a:cs typeface="Source Sans Pro"/>
                <a:sym typeface="Source Sans Pro"/>
              </a:rPr>
              <a:t> 3 years of support</a:t>
            </a:r>
            <a:endParaRPr b="1"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0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Char char="▪"/>
            </a:pPr>
            <a:r>
              <a:rPr lang="en-US" sz="3500">
                <a:latin typeface="Source Sans Pro"/>
                <a:ea typeface="Source Sans Pro"/>
                <a:cs typeface="Source Sans Pro"/>
                <a:sym typeface="Source Sans Pro"/>
              </a:rPr>
              <a:t>New LTS versions are released </a:t>
            </a:r>
            <a:r>
              <a:rPr b="1" lang="en-US" sz="3500">
                <a:latin typeface="Source Sans Pro"/>
                <a:ea typeface="Source Sans Pro"/>
                <a:cs typeface="Source Sans Pro"/>
                <a:sym typeface="Source Sans Pro"/>
              </a:rPr>
              <a:t>every 1.5 years</a:t>
            </a:r>
            <a:endParaRPr b="1" sz="3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Source Sans Pro"/>
              <a:buChar char="▪"/>
            </a:pPr>
            <a:r>
              <a:rPr lang="en-US" sz="3600">
                <a:latin typeface="Source Sans Pro"/>
                <a:ea typeface="Source Sans Pro"/>
                <a:cs typeface="Source Sans Pro"/>
                <a:sym typeface="Source Sans Pro"/>
              </a:rPr>
              <a:t>Two major versions are always officially supported at a time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Ein Bild, das Symbol, Kreis, Grafiken, Logo enthält.&#10;&#10;Automatisch generierte Beschreibung" id="160" name="Google Shape;16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5167720"/>
            <a:ext cx="6627091" cy="1547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Logo, Screenshot, Symbol, Schrift enthält.&#10;&#10;Automatisch generierte Beschreibung" id="161" name="Google Shape;16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5803" y="5167720"/>
            <a:ext cx="6627091" cy="1547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in Bild, das Grafiken, Kreis, Logo, Schrift enthält.&#10;&#10;Automatisch generierte Beschreibung" id="162" name="Google Shape;16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7199936"/>
            <a:ext cx="4675909" cy="1547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Kette, Metallwaren enthält.&#10;&#10;Automatisch generierte Beschreibung"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17340263" cy="972990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5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5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73" name="Google Shape;173;p5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6" name="Google Shape;176;p5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5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914400" y="2799002"/>
            <a:ext cx="12377372" cy="3650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15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 TO SEVEN YEARS OF 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15"/>
              <a:buFont typeface="Arial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MAINTENANCE AND SUPPORT</a:t>
            </a:r>
            <a:endParaRPr i="0" sz="60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914400" y="4624496"/>
            <a:ext cx="9856922" cy="37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TYPO3 community support for </a:t>
            </a: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years</a:t>
            </a:r>
            <a:endParaRPr i="0" sz="2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Source Sans Pro"/>
              <a:buChar char="▪"/>
            </a:pP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1.5 years full regular maintenance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57200" lvl="0" marL="520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Source Sans Pro"/>
              <a:buChar char="▪"/>
            </a:pP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1.5 years priority bug fixing with security fixes and critical updates</a:t>
            </a:r>
            <a:endParaRPr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7200"/>
              <a:buFont typeface="Arial"/>
              <a:buNone/>
            </a:pPr>
            <a:r>
              <a:t/>
            </a:r>
            <a:endParaRPr i="0" sz="2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7200"/>
              <a:buFont typeface="Arial"/>
              <a:buNone/>
            </a:pP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Paid Extended Long-Term Support (ELTS)</a:t>
            </a:r>
            <a:b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available for up to </a:t>
            </a:r>
            <a:r>
              <a:rPr b="1"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four additional years</a:t>
            </a: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.*</a:t>
            </a:r>
            <a:b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</a:t>
            </a:r>
            <a:r>
              <a:rPr i="0" lang="en-US" sz="2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r>
              <a:rPr baseline="30000"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i="0" lang="en-US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year of ELTS only available for TYPO3 Partners</a:t>
            </a:r>
            <a:endParaRPr i="0" sz="2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0" name="Google Shape;1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1702172"/>
            <a:ext cx="818774" cy="81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"/>
          <p:cNvSpPr txBox="1"/>
          <p:nvPr>
            <p:ph type="title"/>
          </p:nvPr>
        </p:nvSpPr>
        <p:spPr>
          <a:xfrm>
            <a:off x="914400" y="625935"/>
            <a:ext cx="124476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1900"/>
              <a:buFont typeface="Arial"/>
              <a:buNone/>
            </a:pPr>
            <a:r>
              <a:rPr lang="en-US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CMS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6" name="Google Shape;186;p6"/>
          <p:cNvSpPr txBox="1"/>
          <p:nvPr>
            <p:ph idx="2" type="body"/>
          </p:nvPr>
        </p:nvSpPr>
        <p:spPr>
          <a:xfrm>
            <a:off x="13754113" y="9269265"/>
            <a:ext cx="8292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2024</a:t>
            </a:r>
            <a:endParaRPr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14342844" y="9269266"/>
            <a:ext cx="1400100" cy="24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Arial"/>
              <a:buNone/>
            </a:pPr>
            <a:r>
              <a:rPr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TYPO3 GmbH</a:t>
            </a:r>
            <a:endParaRPr i="0" sz="14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16228667" y="9269266"/>
            <a:ext cx="518400" cy="242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1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" name="Google Shape;189;p6"/>
          <p:cNvGrpSpPr/>
          <p:nvPr/>
        </p:nvGrpSpPr>
        <p:grpSpPr>
          <a:xfrm>
            <a:off x="15748998" y="561670"/>
            <a:ext cx="998069" cy="278434"/>
            <a:chOff x="14703448" y="692160"/>
            <a:chExt cx="1855411" cy="517609"/>
          </a:xfrm>
        </p:grpSpPr>
        <p:sp>
          <p:nvSpPr>
            <p:cNvPr id="190" name="Google Shape;190;p6"/>
            <p:cNvSpPr/>
            <p:nvPr/>
          </p:nvSpPr>
          <p:spPr>
            <a:xfrm>
              <a:off x="15315560" y="821346"/>
              <a:ext cx="1243299" cy="388423"/>
            </a:xfrm>
            <a:custGeom>
              <a:rect b="b" l="l" r="r" t="t"/>
              <a:pathLst>
                <a:path extrusionOk="0" h="253" w="812">
                  <a:moveTo>
                    <a:pt x="85" y="29"/>
                  </a:moveTo>
                  <a:cubicBezTo>
                    <a:pt x="85" y="250"/>
                    <a:pt x="85" y="250"/>
                    <a:pt x="85" y="250"/>
                  </a:cubicBezTo>
                  <a:cubicBezTo>
                    <a:pt x="54" y="250"/>
                    <a:pt x="54" y="250"/>
                    <a:pt x="54" y="25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0" y="2"/>
                    <a:pt x="140" y="2"/>
                    <a:pt x="140" y="2"/>
                  </a:cubicBezTo>
                  <a:cubicBezTo>
                    <a:pt x="140" y="29"/>
                    <a:pt x="140" y="29"/>
                    <a:pt x="140" y="29"/>
                  </a:cubicBezTo>
                  <a:lnTo>
                    <a:pt x="85" y="29"/>
                  </a:lnTo>
                  <a:close/>
                  <a:moveTo>
                    <a:pt x="250" y="135"/>
                  </a:moveTo>
                  <a:cubicBezTo>
                    <a:pt x="250" y="250"/>
                    <a:pt x="250" y="250"/>
                    <a:pt x="250" y="250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135"/>
                    <a:pt x="218" y="135"/>
                    <a:pt x="218" y="135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89" y="2"/>
                    <a:pt x="189" y="2"/>
                    <a:pt x="189" y="2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82" y="2"/>
                    <a:pt x="282" y="2"/>
                    <a:pt x="282" y="2"/>
                  </a:cubicBezTo>
                  <a:cubicBezTo>
                    <a:pt x="315" y="2"/>
                    <a:pt x="315" y="2"/>
                    <a:pt x="315" y="2"/>
                  </a:cubicBezTo>
                  <a:lnTo>
                    <a:pt x="250" y="135"/>
                  </a:lnTo>
                  <a:close/>
                  <a:moveTo>
                    <a:pt x="410" y="157"/>
                  </a:moveTo>
                  <a:cubicBezTo>
                    <a:pt x="380" y="157"/>
                    <a:pt x="380" y="157"/>
                    <a:pt x="380" y="157"/>
                  </a:cubicBezTo>
                  <a:cubicBezTo>
                    <a:pt x="380" y="250"/>
                    <a:pt x="380" y="250"/>
                    <a:pt x="380" y="250"/>
                  </a:cubicBezTo>
                  <a:cubicBezTo>
                    <a:pt x="350" y="250"/>
                    <a:pt x="350" y="250"/>
                    <a:pt x="350" y="250"/>
                  </a:cubicBezTo>
                  <a:cubicBezTo>
                    <a:pt x="350" y="2"/>
                    <a:pt x="350" y="2"/>
                    <a:pt x="350" y="2"/>
                  </a:cubicBezTo>
                  <a:cubicBezTo>
                    <a:pt x="350" y="2"/>
                    <a:pt x="380" y="0"/>
                    <a:pt x="410" y="0"/>
                  </a:cubicBezTo>
                  <a:cubicBezTo>
                    <a:pt x="463" y="0"/>
                    <a:pt x="479" y="33"/>
                    <a:pt x="479" y="77"/>
                  </a:cubicBezTo>
                  <a:cubicBezTo>
                    <a:pt x="479" y="130"/>
                    <a:pt x="460" y="157"/>
                    <a:pt x="410" y="157"/>
                  </a:cubicBezTo>
                  <a:moveTo>
                    <a:pt x="414" y="25"/>
                  </a:moveTo>
                  <a:cubicBezTo>
                    <a:pt x="394" y="25"/>
                    <a:pt x="380" y="28"/>
                    <a:pt x="380" y="28"/>
                  </a:cubicBezTo>
                  <a:cubicBezTo>
                    <a:pt x="380" y="131"/>
                    <a:pt x="380" y="131"/>
                    <a:pt x="380" y="131"/>
                  </a:cubicBezTo>
                  <a:cubicBezTo>
                    <a:pt x="414" y="131"/>
                    <a:pt x="414" y="131"/>
                    <a:pt x="414" y="131"/>
                  </a:cubicBezTo>
                  <a:cubicBezTo>
                    <a:pt x="434" y="131"/>
                    <a:pt x="447" y="118"/>
                    <a:pt x="447" y="79"/>
                  </a:cubicBezTo>
                  <a:cubicBezTo>
                    <a:pt x="447" y="44"/>
                    <a:pt x="439" y="25"/>
                    <a:pt x="414" y="25"/>
                  </a:cubicBezTo>
                  <a:moveTo>
                    <a:pt x="590" y="253"/>
                  </a:moveTo>
                  <a:cubicBezTo>
                    <a:pt x="532" y="253"/>
                    <a:pt x="516" y="210"/>
                    <a:pt x="516" y="123"/>
                  </a:cubicBezTo>
                  <a:cubicBezTo>
                    <a:pt x="516" y="40"/>
                    <a:pt x="532" y="0"/>
                    <a:pt x="590" y="0"/>
                  </a:cubicBezTo>
                  <a:cubicBezTo>
                    <a:pt x="648" y="0"/>
                    <a:pt x="664" y="40"/>
                    <a:pt x="664" y="123"/>
                  </a:cubicBezTo>
                  <a:cubicBezTo>
                    <a:pt x="664" y="210"/>
                    <a:pt x="648" y="253"/>
                    <a:pt x="590" y="253"/>
                  </a:cubicBezTo>
                  <a:moveTo>
                    <a:pt x="590" y="26"/>
                  </a:moveTo>
                  <a:cubicBezTo>
                    <a:pt x="558" y="26"/>
                    <a:pt x="547" y="47"/>
                    <a:pt x="547" y="125"/>
                  </a:cubicBezTo>
                  <a:cubicBezTo>
                    <a:pt x="547" y="201"/>
                    <a:pt x="558" y="227"/>
                    <a:pt x="590" y="227"/>
                  </a:cubicBezTo>
                  <a:cubicBezTo>
                    <a:pt x="622" y="227"/>
                    <a:pt x="632" y="201"/>
                    <a:pt x="632" y="125"/>
                  </a:cubicBezTo>
                  <a:cubicBezTo>
                    <a:pt x="632" y="47"/>
                    <a:pt x="622" y="26"/>
                    <a:pt x="590" y="26"/>
                  </a:cubicBezTo>
                  <a:moveTo>
                    <a:pt x="753" y="253"/>
                  </a:moveTo>
                  <a:cubicBezTo>
                    <a:pt x="735" y="253"/>
                    <a:pt x="710" y="247"/>
                    <a:pt x="706" y="246"/>
                  </a:cubicBezTo>
                  <a:cubicBezTo>
                    <a:pt x="706" y="221"/>
                    <a:pt x="706" y="221"/>
                    <a:pt x="706" y="221"/>
                  </a:cubicBezTo>
                  <a:cubicBezTo>
                    <a:pt x="715" y="222"/>
                    <a:pt x="737" y="226"/>
                    <a:pt x="752" y="226"/>
                  </a:cubicBezTo>
                  <a:cubicBezTo>
                    <a:pt x="770" y="226"/>
                    <a:pt x="782" y="211"/>
                    <a:pt x="782" y="184"/>
                  </a:cubicBezTo>
                  <a:cubicBezTo>
                    <a:pt x="782" y="151"/>
                    <a:pt x="777" y="134"/>
                    <a:pt x="752" y="134"/>
                  </a:cubicBezTo>
                  <a:cubicBezTo>
                    <a:pt x="723" y="134"/>
                    <a:pt x="723" y="134"/>
                    <a:pt x="723" y="134"/>
                  </a:cubicBezTo>
                  <a:cubicBezTo>
                    <a:pt x="723" y="109"/>
                    <a:pt x="723" y="109"/>
                    <a:pt x="723" y="109"/>
                  </a:cubicBezTo>
                  <a:cubicBezTo>
                    <a:pt x="748" y="109"/>
                    <a:pt x="748" y="109"/>
                    <a:pt x="748" y="109"/>
                  </a:cubicBezTo>
                  <a:cubicBezTo>
                    <a:pt x="777" y="109"/>
                    <a:pt x="778" y="79"/>
                    <a:pt x="778" y="65"/>
                  </a:cubicBezTo>
                  <a:cubicBezTo>
                    <a:pt x="778" y="37"/>
                    <a:pt x="769" y="26"/>
                    <a:pt x="752" y="26"/>
                  </a:cubicBezTo>
                  <a:cubicBezTo>
                    <a:pt x="736" y="26"/>
                    <a:pt x="718" y="30"/>
                    <a:pt x="708" y="32"/>
                  </a:cubicBezTo>
                  <a:cubicBezTo>
                    <a:pt x="708" y="6"/>
                    <a:pt x="708" y="6"/>
                    <a:pt x="708" y="6"/>
                  </a:cubicBezTo>
                  <a:cubicBezTo>
                    <a:pt x="712" y="5"/>
                    <a:pt x="733" y="0"/>
                    <a:pt x="751" y="0"/>
                  </a:cubicBezTo>
                  <a:cubicBezTo>
                    <a:pt x="787" y="0"/>
                    <a:pt x="808" y="16"/>
                    <a:pt x="808" y="68"/>
                  </a:cubicBezTo>
                  <a:cubicBezTo>
                    <a:pt x="808" y="92"/>
                    <a:pt x="800" y="113"/>
                    <a:pt x="781" y="120"/>
                  </a:cubicBezTo>
                  <a:cubicBezTo>
                    <a:pt x="803" y="122"/>
                    <a:pt x="812" y="145"/>
                    <a:pt x="812" y="180"/>
                  </a:cubicBezTo>
                  <a:cubicBezTo>
                    <a:pt x="812" y="233"/>
                    <a:pt x="792" y="253"/>
                    <a:pt x="753" y="2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4703448" y="699964"/>
              <a:ext cx="385822" cy="509805"/>
            </a:xfrm>
            <a:custGeom>
              <a:rect b="b" l="l" r="r" t="t"/>
              <a:pathLst>
                <a:path extrusionOk="0" h="332" w="252">
                  <a:moveTo>
                    <a:pt x="252" y="227"/>
                  </a:moveTo>
                  <a:cubicBezTo>
                    <a:pt x="247" y="228"/>
                    <a:pt x="243" y="229"/>
                    <a:pt x="237" y="229"/>
                  </a:cubicBezTo>
                  <a:cubicBezTo>
                    <a:pt x="195" y="229"/>
                    <a:pt x="132" y="79"/>
                    <a:pt x="132" y="30"/>
                  </a:cubicBezTo>
                  <a:cubicBezTo>
                    <a:pt x="132" y="11"/>
                    <a:pt x="136" y="5"/>
                    <a:pt x="142" y="0"/>
                  </a:cubicBezTo>
                  <a:cubicBezTo>
                    <a:pt x="90" y="6"/>
                    <a:pt x="27" y="25"/>
                    <a:pt x="7" y="50"/>
                  </a:cubicBezTo>
                  <a:cubicBezTo>
                    <a:pt x="3" y="56"/>
                    <a:pt x="0" y="65"/>
                    <a:pt x="0" y="78"/>
                  </a:cubicBezTo>
                  <a:cubicBezTo>
                    <a:pt x="0" y="155"/>
                    <a:pt x="83" y="332"/>
                    <a:pt x="142" y="332"/>
                  </a:cubicBezTo>
                  <a:cubicBezTo>
                    <a:pt x="169" y="332"/>
                    <a:pt x="214" y="287"/>
                    <a:pt x="252" y="22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14999100" y="692160"/>
              <a:ext cx="214153" cy="270509"/>
            </a:xfrm>
            <a:custGeom>
              <a:rect b="b" l="l" r="r" t="t"/>
              <a:pathLst>
                <a:path extrusionOk="0" h="176" w="140">
                  <a:moveTo>
                    <a:pt x="31" y="0"/>
                  </a:moveTo>
                  <a:cubicBezTo>
                    <a:pt x="85" y="0"/>
                    <a:pt x="140" y="9"/>
                    <a:pt x="140" y="39"/>
                  </a:cubicBezTo>
                  <a:cubicBezTo>
                    <a:pt x="140" y="101"/>
                    <a:pt x="100" y="176"/>
                    <a:pt x="80" y="176"/>
                  </a:cubicBezTo>
                  <a:cubicBezTo>
                    <a:pt x="44" y="176"/>
                    <a:pt x="0" y="77"/>
                    <a:pt x="0" y="27"/>
                  </a:cubicBezTo>
                  <a:cubicBezTo>
                    <a:pt x="0" y="4"/>
                    <a:pt x="9" y="0"/>
                    <a:pt x="3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3" name="Google Shape;193;p6"/>
          <p:cNvCxnSpPr/>
          <p:nvPr/>
        </p:nvCxnSpPr>
        <p:spPr>
          <a:xfrm>
            <a:off x="914400" y="1006573"/>
            <a:ext cx="15832667" cy="0"/>
          </a:xfrm>
          <a:prstGeom prst="straightConnector1">
            <a:avLst/>
          </a:prstGeom>
          <a:noFill/>
          <a:ln cap="flat" cmpd="sng" w="12700">
            <a:solidFill>
              <a:srgbClr val="51515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6"/>
          <p:cNvSpPr/>
          <p:nvPr/>
        </p:nvSpPr>
        <p:spPr>
          <a:xfrm>
            <a:off x="13753359" y="9574031"/>
            <a:ext cx="2993707" cy="199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>
            <p:ph idx="1" type="body"/>
          </p:nvPr>
        </p:nvSpPr>
        <p:spPr>
          <a:xfrm>
            <a:off x="914400" y="1573969"/>
            <a:ext cx="158175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b="1" lang="en-US">
                <a:latin typeface="Source Sans Pro"/>
                <a:ea typeface="Source Sans Pro"/>
                <a:cs typeface="Source Sans Pro"/>
                <a:sym typeface="Source Sans Pro"/>
              </a:rPr>
              <a:t>Stability with a track-record of proven success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 sz="3600">
                <a:solidFill>
                  <a:srgbClr val="FE87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26+ Years of Experience</a:t>
            </a:r>
            <a:endParaRPr sz="3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914399" y="3277675"/>
            <a:ext cx="158175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99110" lvl="0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resilient organizational structure</a:t>
            </a:r>
            <a:r>
              <a:rPr b="1" i="0" lang="en-US" sz="3200" u="none" cap="none" strike="noStrike">
                <a:solidFill>
                  <a:srgbClr val="ED6D0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— a non-profit association, a commercial arm, and a vibrant professional open source community working harmoniously ensure TYPO3’s future. 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99110" lvl="0" marL="539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TYPO3 Company</a:t>
            </a:r>
            <a:r>
              <a:rPr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the official software vendor and offers products, services,        and guarantees for TYPO3 CMS.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499110" lvl="0" marL="5397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3200"/>
              <a:buFont typeface="Noto Sans Symbols"/>
              <a:buChar char="▪"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Consistent, on-time releases</a:t>
            </a:r>
            <a:r>
              <a:rPr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and code quality underscore TYPO3’s predictability and long-term reliability.</a:t>
            </a:r>
            <a:endParaRPr i="0" sz="32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YPO3 NEW">
  <a:themeElements>
    <a:clrScheme name="TYPO3">
      <a:dk1>
        <a:srgbClr val="000000"/>
      </a:dk1>
      <a:lt1>
        <a:srgbClr val="FFFFFF"/>
      </a:lt1>
      <a:dk2>
        <a:srgbClr val="333333"/>
      </a:dk2>
      <a:lt2>
        <a:srgbClr val="DCDEE0"/>
      </a:lt2>
      <a:accent1>
        <a:srgbClr val="FF8200"/>
      </a:accent1>
      <a:accent2>
        <a:srgbClr val="BF6100"/>
      </a:accent2>
      <a:accent3>
        <a:srgbClr val="FECD99"/>
      </a:accent3>
      <a:accent4>
        <a:srgbClr val="00882B"/>
      </a:accent4>
      <a:accent5>
        <a:srgbClr val="333333"/>
      </a:accent5>
      <a:accent6>
        <a:srgbClr val="A1A6AB"/>
      </a:accent6>
      <a:hlink>
        <a:srgbClr val="FF8200"/>
      </a:hlink>
      <a:folHlink>
        <a:srgbClr val="FF8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