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9753600" cx="1734025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jsQ9OIpqu9ixUbm6vstAIdsyX1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54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11"/>
          <p:cNvGrpSpPr/>
          <p:nvPr/>
        </p:nvGrpSpPr>
        <p:grpSpPr>
          <a:xfrm>
            <a:off x="14823583" y="8431619"/>
            <a:ext cx="1600756" cy="446567"/>
            <a:chOff x="14703448" y="692160"/>
            <a:chExt cx="1855411" cy="517609"/>
          </a:xfrm>
        </p:grpSpPr>
        <p:sp>
          <p:nvSpPr>
            <p:cNvPr id="32" name="Google Shape;32;p11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1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314721" y="6333067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Font typeface="Arial"/>
              <a:buNone/>
              <a:defRPr b="0" i="0" sz="39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328575" y="5167968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80"/>
              <a:buFont typeface="Arial"/>
              <a:buNone/>
              <a:defRPr b="1" i="0" sz="66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tatement" showMasterSp="0">
  <p:cSld name="Intro Statem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12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39" name="Google Shape;39;p12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12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13361987" y="9269265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14828492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12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1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>
  <p:cSld name="Norma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914400" y="1444400"/>
            <a:ext cx="15817516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Char char="▪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orange" showMasterSp="0">
  <p:cSld name="Section_oran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4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57" name="Google Shape;57;p14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0" name="Google Shape;60;p14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1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874140" y="1849437"/>
            <a:ext cx="15832667" cy="673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216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40"/>
              <a:buFont typeface="Arial"/>
              <a:buAutoNum type="arabicPeriod"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200"/>
              <a:buFont typeface="Arial"/>
              <a:buAutoNum type="arabicPeriod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lvl3pPr>
            <a:lvl4pPr indent="-508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4pPr>
            <a:lvl5pPr indent="-508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5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" name="Google Shape;73;p15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8C8C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  <a:defRPr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2286" y="555947"/>
            <a:ext cx="998380" cy="26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5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77" name="Google Shape;77;p15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blue" showMasterSp="0">
  <p:cSld name="Section_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82" name="Google Shape;82;p16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5" name="Google Shape;85;p16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16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6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>
            <p:ph idx="3" type="body"/>
          </p:nvPr>
        </p:nvSpPr>
        <p:spPr>
          <a:xfrm>
            <a:off x="-1" y="3441396"/>
            <a:ext cx="1734026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2" name="Google Shape;92;p16"/>
          <p:cNvCxnSpPr/>
          <p:nvPr/>
        </p:nvCxnSpPr>
        <p:spPr>
          <a:xfrm>
            <a:off x="7950130" y="5028676"/>
            <a:ext cx="14400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" name="Google Shape;93;p16"/>
          <p:cNvSpPr txBox="1"/>
          <p:nvPr>
            <p:ph idx="4" type="body"/>
          </p:nvPr>
        </p:nvSpPr>
        <p:spPr>
          <a:xfrm>
            <a:off x="-1" y="5518001"/>
            <a:ext cx="1734026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7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7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>
            <p:ph idx="3" type="body"/>
          </p:nvPr>
        </p:nvSpPr>
        <p:spPr>
          <a:xfrm>
            <a:off x="914400" y="2355018"/>
            <a:ext cx="1001210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2" name="Google Shape;102;p17"/>
          <p:cNvCxnSpPr/>
          <p:nvPr/>
        </p:nvCxnSpPr>
        <p:spPr>
          <a:xfrm>
            <a:off x="927652" y="3942298"/>
            <a:ext cx="1440000" cy="0"/>
          </a:xfrm>
          <a:prstGeom prst="straightConnector1">
            <a:avLst/>
          </a:prstGeom>
          <a:noFill/>
          <a:ln cap="rnd" cmpd="sng" w="101600">
            <a:solidFill>
              <a:srgbClr val="FE87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" name="Google Shape;103;p17"/>
          <p:cNvSpPr txBox="1"/>
          <p:nvPr>
            <p:ph idx="4" type="body"/>
          </p:nvPr>
        </p:nvSpPr>
        <p:spPr>
          <a:xfrm>
            <a:off x="914399" y="4431623"/>
            <a:ext cx="10012103" cy="1889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4" name="Google Shape;104;p17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5" name="Google Shape;105;p17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7"/>
          <p:cNvSpPr txBox="1"/>
          <p:nvPr>
            <p:ph idx="5" type="body"/>
          </p:nvPr>
        </p:nvSpPr>
        <p:spPr>
          <a:xfrm>
            <a:off x="927652" y="6733842"/>
            <a:ext cx="1425388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7084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left), image (right)">
  <p:cSld name="Text (left), image (right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914400" y="1444400"/>
            <a:ext cx="7202905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/>
          <p:nvPr>
            <p:ph idx="4" type="pic"/>
          </p:nvPr>
        </p:nvSpPr>
        <p:spPr>
          <a:xfrm>
            <a:off x="9222959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right), image (left)">
  <p:cSld name="Text (right), image (left)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9223490" y="1444400"/>
            <a:ext cx="7523578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9"/>
          <p:cNvSpPr/>
          <p:nvPr>
            <p:ph idx="4" type="pic"/>
          </p:nvPr>
        </p:nvSpPr>
        <p:spPr>
          <a:xfrm>
            <a:off x="914400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914400" y="1800000"/>
            <a:ext cx="15832665" cy="606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4200"/>
              <a:buFont typeface="Noto Sans Symbols"/>
              <a:buChar char="▪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" name="Google Shape;9;p10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" name="Google Shape;10;p10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0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10"/>
          <p:cNvSpPr/>
          <p:nvPr/>
        </p:nvSpPr>
        <p:spPr>
          <a:xfrm>
            <a:off x="0" y="-1128712"/>
            <a:ext cx="914400" cy="942975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0"/>
          <p:cNvSpPr/>
          <p:nvPr/>
        </p:nvSpPr>
        <p:spPr>
          <a:xfrm>
            <a:off x="1095375" y="-1128712"/>
            <a:ext cx="914400" cy="942975"/>
          </a:xfrm>
          <a:prstGeom prst="rect">
            <a:avLst/>
          </a:prstGeom>
          <a:solidFill>
            <a:srgbClr val="C95E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2190750" y="-1128713"/>
            <a:ext cx="914400" cy="942975"/>
          </a:xfrm>
          <a:prstGeom prst="rect">
            <a:avLst/>
          </a:prstGeom>
          <a:solidFill>
            <a:srgbClr val="ED6D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3286125" y="-1128713"/>
            <a:ext cx="914400" cy="942975"/>
          </a:xfrm>
          <a:prstGeom prst="rect">
            <a:avLst/>
          </a:prstGeom>
          <a:solidFill>
            <a:srgbClr val="FAB8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4381500" y="-1128714"/>
            <a:ext cx="914400" cy="942975"/>
          </a:xfrm>
          <a:prstGeom prst="rect">
            <a:avLst/>
          </a:prstGeom>
          <a:solidFill>
            <a:srgbClr val="0067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>
            <a:off x="5476875" y="-1128715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>
            <a:off x="6572250" y="-1128716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8139123" y="-1128717"/>
            <a:ext cx="914400" cy="942975"/>
          </a:xfrm>
          <a:prstGeom prst="rect">
            <a:avLst/>
          </a:prstGeom>
          <a:solidFill>
            <a:srgbClr val="3131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/>
          <p:nvPr/>
        </p:nvSpPr>
        <p:spPr>
          <a:xfrm>
            <a:off x="9234498" y="-1128717"/>
            <a:ext cx="914400" cy="942975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/>
          <p:nvPr/>
        </p:nvSpPr>
        <p:spPr>
          <a:xfrm>
            <a:off x="10329873" y="-1128718"/>
            <a:ext cx="914400" cy="94297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11420487" y="-1128718"/>
            <a:ext cx="914400" cy="942975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12501577" y="-1128718"/>
            <a:ext cx="914400" cy="94297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14111298" y="-1128718"/>
            <a:ext cx="914400" cy="942975"/>
          </a:xfrm>
          <a:prstGeom prst="rect">
            <a:avLst/>
          </a:prstGeom>
          <a:gradFill>
            <a:gsLst>
              <a:gs pos="0">
                <a:srgbClr val="ED6D05"/>
              </a:gs>
              <a:gs pos="100000">
                <a:srgbClr val="FE87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>
            <a:off x="15174946" y="-1114501"/>
            <a:ext cx="914400" cy="942975"/>
          </a:xfrm>
          <a:prstGeom prst="rect">
            <a:avLst/>
          </a:prstGeom>
          <a:gradFill>
            <a:gsLst>
              <a:gs pos="0">
                <a:srgbClr val="006792"/>
              </a:gs>
              <a:gs pos="100000">
                <a:srgbClr val="0080C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10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10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13677943" y="9113011"/>
            <a:ext cx="2206394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23">
          <p15:clr>
            <a:srgbClr val="F26B43"/>
          </p15:clr>
        </p15:guide>
        <p15:guide id="2" pos="546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10179">
          <p15:clr>
            <a:srgbClr val="F26B43"/>
          </p15:clr>
        </p15:guide>
        <p15:guide id="5" pos="744">
          <p15:clr>
            <a:srgbClr val="F26B43"/>
          </p15:clr>
        </p15:guide>
        <p15:guide id="6" orient="horz" pos="4954">
          <p15:clr>
            <a:srgbClr val="F26B43"/>
          </p15:clr>
        </p15:guide>
        <p15:guide id="7" pos="104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ypo3.com/typo3-cms/what-is-typo3/secure-performant-scalable" TargetMode="External"/><Relationship Id="rId4" Type="http://schemas.openxmlformats.org/officeDocument/2006/relationships/hyperlink" Target="https://t3planet.com/blog/typo3-security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1" type="body"/>
          </p:nvPr>
        </p:nvSpPr>
        <p:spPr>
          <a:xfrm>
            <a:off x="6521892" y="6577746"/>
            <a:ext cx="10257213" cy="73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US" sz="4000">
                <a:latin typeface="Source Sans Pro"/>
                <a:ea typeface="Source Sans Pro"/>
                <a:cs typeface="Source Sans Pro"/>
                <a:sym typeface="Source Sans Pro"/>
              </a:rPr>
              <a:t>Building Trust since 1998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9" name="Google Shape;129;p1"/>
          <p:cNvGrpSpPr/>
          <p:nvPr/>
        </p:nvGrpSpPr>
        <p:grpSpPr>
          <a:xfrm>
            <a:off x="6108914" y="5067947"/>
            <a:ext cx="13868814" cy="1463305"/>
            <a:chOff x="5903496" y="4875267"/>
            <a:chExt cx="12865767" cy="1548628"/>
          </a:xfrm>
        </p:grpSpPr>
        <p:sp>
          <p:nvSpPr>
            <p:cNvPr id="130" name="Google Shape;130;p1"/>
            <p:cNvSpPr/>
            <p:nvPr/>
          </p:nvSpPr>
          <p:spPr>
            <a:xfrm>
              <a:off x="5903496" y="4875267"/>
              <a:ext cx="11533752" cy="15486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6094377" y="5080003"/>
              <a:ext cx="12674886" cy="11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i="0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32" name="Google Shape;132;p1"/>
          <p:cNvSpPr txBox="1"/>
          <p:nvPr>
            <p:ph idx="2" type="body"/>
          </p:nvPr>
        </p:nvSpPr>
        <p:spPr>
          <a:xfrm>
            <a:off x="6521892" y="5306500"/>
            <a:ext cx="11465416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SECURITY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"/>
          <p:cNvSpPr txBox="1"/>
          <p:nvPr>
            <p:ph idx="3" type="body"/>
          </p:nvPr>
        </p:nvSpPr>
        <p:spPr>
          <a:xfrm>
            <a:off x="1378518" y="1647210"/>
            <a:ext cx="14583225" cy="661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CULTIVATING SECURITY, GUARDING YOUR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PRESENCE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Elektronisches Gerät, Computer, computer, Ausgabegerät enthält.&#10;&#10;Automatisch generierte Beschreibung" id="145" name="Google Shape;1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150" name="Google Shape;150;p3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3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3"/>
          <p:cNvCxnSpPr/>
          <p:nvPr/>
        </p:nvCxnSpPr>
        <p:spPr>
          <a:xfrm>
            <a:off x="914400" y="1006573"/>
            <a:ext cx="863950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" name="Google Shape;155;p3"/>
          <p:cNvCxnSpPr/>
          <p:nvPr/>
        </p:nvCxnSpPr>
        <p:spPr>
          <a:xfrm>
            <a:off x="13116910" y="1006573"/>
            <a:ext cx="363028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" name="Google Shape;156;p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914400" y="2095374"/>
            <a:ext cx="7755600" cy="7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30.000 websites are hacked every day —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will a hacked website cost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my brand?</a:t>
            </a:r>
            <a:b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698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▪"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Prevent privacy disasters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lost credibility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with TYPO3’s professional security team, proactive community, and long-term support</a:t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4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914400" y="2302390"/>
            <a:ext cx="158175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Website security is a serious business</a:t>
            </a:r>
            <a:endParaRPr i="0" sz="4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Best practices and a proven track record</a:t>
            </a:r>
            <a:endParaRPr i="0" sz="36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914399" y="3929896"/>
            <a:ext cx="143205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99110" lvl="0" marL="539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Secure practices by default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one of the top priorities for the TYPO3 CMS and community.</a:t>
            </a:r>
            <a:endParaRPr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99110" lvl="0" marL="539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Prioritizing security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safeguards your reputation by thwarting potential risks such as unauthorized user access, malware, or compromised user data.</a:t>
            </a:r>
            <a:endParaRPr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99110" lvl="0" marL="53975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TYPO3 security team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has a proven track record of rapid incident response.</a:t>
            </a:r>
            <a:endParaRPr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5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rgbClr val="51515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914400" y="2286890"/>
            <a:ext cx="14072461" cy="6531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 More</a:t>
            </a:r>
            <a:endParaRPr i="0" sz="4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Security with TYPO3</a:t>
            </a:r>
            <a:br>
              <a:rPr b="1" i="0" lang="en-US" sz="3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1" i="0" sz="3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816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Secure, performant, and scalable software - TYPO3 the Open Source Enterprise CMS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816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Source Sans Pro"/>
              <a:buChar char="▪"/>
            </a:pPr>
            <a:r>
              <a:rPr i="0" lang="en-US" sz="3500" u="sng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30 Steps to Improve Your TYPO3 Security</a:t>
            </a:r>
            <a:r>
              <a:rPr i="0" lang="en-US" sz="35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i="0" sz="35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anz, Person, Licht, Hand enthält.&#10;&#10;Automatisch generierte Beschreibung"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184" name="Google Shape;184;p6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6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6"/>
          <p:cNvCxnSpPr/>
          <p:nvPr/>
        </p:nvCxnSpPr>
        <p:spPr>
          <a:xfrm>
            <a:off x="914400" y="1006573"/>
            <a:ext cx="1583266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6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914400" y="1590874"/>
            <a:ext cx="7392692" cy="7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Ensure Reliability</a:t>
            </a:r>
            <a:endParaRPr b="1"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can I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prevent privacy disasters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lost credibility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b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7150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Mitigate risks with TYPO3’s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professional Security team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proactive community, and long-term support.</a:t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914400" y="9185717"/>
            <a:ext cx="3363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Photo: iStock.com/Dilok Klaisataprn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Elektronik, Screenshot, Elektronisches Gerät, Musik enthält.&#10;&#10;Automatisch generierte Beschreibung" id="196" name="Google Shape;1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7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00" name="Google Shape;200;p7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201" name="Google Shape;201;p7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Google Shape;204;p7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7"/>
          <p:cNvCxnSpPr/>
          <p:nvPr/>
        </p:nvCxnSpPr>
        <p:spPr>
          <a:xfrm>
            <a:off x="914400" y="1006573"/>
            <a:ext cx="1583266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p7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914400" y="1590874"/>
            <a:ext cx="6602278" cy="7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Maintain Trust</a:t>
            </a:r>
            <a:endParaRPr b="1"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maintain credibility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amidst system stability and security challenges?</a:t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46100" lvl="0" marL="546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sure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rankings, traffic and trust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because of a stable system.</a:t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914400" y="9185717"/>
            <a:ext cx="33631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Photo: iStock.com/NicoElnino</a:t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Knoten, Seil, Verbindungsstück enthält.&#10;&#10;Automatisch generierte Beschreibung" id="213" name="Google Shape;2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8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17" name="Google Shape;217;p8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218" name="Google Shape;218;p8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8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8"/>
          <p:cNvCxnSpPr/>
          <p:nvPr/>
        </p:nvCxnSpPr>
        <p:spPr>
          <a:xfrm>
            <a:off x="914400" y="1006573"/>
            <a:ext cx="15832665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3" name="Google Shape;223;p8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914399" y="1590874"/>
            <a:ext cx="9484963" cy="7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Preserve Reputation</a:t>
            </a:r>
            <a:endParaRPr b="1"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can the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brand image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 preserved and strengthened?</a:t>
            </a:r>
            <a:b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46100" lvl="0" marL="546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Utilize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TYPO3's robustness,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community feedback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long-term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 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sustained brand integrity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i="0" sz="4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9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1378518" y="1647210"/>
            <a:ext cx="14583225" cy="661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b="1" i="0" lang="en-US" sz="8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SOLVE IT WITH TYPO3: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SOURCE SECURITY</a:t>
            </a:r>
            <a:endParaRPr b="1" i="0" sz="9600" u="none" cap="none" strike="noStrike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YPO3 NEW">
  <a:themeElements>
    <a:clrScheme name="TYPO3">
      <a:dk1>
        <a:srgbClr val="000000"/>
      </a:dk1>
      <a:lt1>
        <a:srgbClr val="FFFFFF"/>
      </a:lt1>
      <a:dk2>
        <a:srgbClr val="333333"/>
      </a:dk2>
      <a:lt2>
        <a:srgbClr val="DCDEE0"/>
      </a:lt2>
      <a:accent1>
        <a:srgbClr val="FF8200"/>
      </a:accent1>
      <a:accent2>
        <a:srgbClr val="BF6100"/>
      </a:accent2>
      <a:accent3>
        <a:srgbClr val="FECD99"/>
      </a:accent3>
      <a:accent4>
        <a:srgbClr val="00882B"/>
      </a:accent4>
      <a:accent5>
        <a:srgbClr val="333333"/>
      </a:accent5>
      <a:accent6>
        <a:srgbClr val="A1A6AB"/>
      </a:accent6>
      <a:hlink>
        <a:srgbClr val="FF8200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