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9753600" cx="17340250"/>
  <p:notesSz cx="6858000" cy="9144000"/>
  <p:embeddedFontLst>
    <p:embeddedFont>
      <p:font typeface="Helvetica Neu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72">
          <p15:clr>
            <a:srgbClr val="A4A3A4"/>
          </p15:clr>
        </p15:guide>
        <p15:guide id="2" pos="5462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iHHmvvX/IKyeV0TqqVLeRoT2K8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72" orient="horz"/>
        <p:guide pos="54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regular.fntdata"/><Relationship Id="rId14" Type="http://schemas.openxmlformats.org/officeDocument/2006/relationships/slide" Target="slides/slide9.xml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TYPO3 is a software that adapts to your needs and mirrors the roles in your company from editor to content deliverer to administrator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TYPO3 is a software that adapts to your needs and mirrors the roles in your company from editor to content deliverer to administrator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5" name="Google Shape;20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TYPO3 is a software that adapts to your needs and mirrors the roles in your company from editor to content deliverer to administrator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>
  <p:cSld name="Titelfoli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11"/>
          <p:cNvGrpSpPr/>
          <p:nvPr/>
        </p:nvGrpSpPr>
        <p:grpSpPr>
          <a:xfrm>
            <a:off x="14823583" y="8431619"/>
            <a:ext cx="1600756" cy="446567"/>
            <a:chOff x="14703448" y="692160"/>
            <a:chExt cx="1855411" cy="517609"/>
          </a:xfrm>
        </p:grpSpPr>
        <p:sp>
          <p:nvSpPr>
            <p:cNvPr id="32" name="Google Shape;32;p11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1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1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6314721" y="6333067"/>
            <a:ext cx="9681151" cy="1084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120"/>
              <a:buFont typeface="Arial"/>
              <a:buNone/>
              <a:defRPr b="0" i="0" sz="3900"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328575" y="5167968"/>
            <a:ext cx="9681151" cy="1084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5280"/>
              <a:buFont typeface="Arial"/>
              <a:buNone/>
              <a:defRPr b="1" i="0" sz="6600"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size image">
  <p:cSld name="full size image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 Statement" showMasterSp="0">
  <p:cSld name="Intro Stateme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12"/>
          <p:cNvGrpSpPr/>
          <p:nvPr/>
        </p:nvGrpSpPr>
        <p:grpSpPr>
          <a:xfrm>
            <a:off x="15748684" y="543661"/>
            <a:ext cx="998381" cy="278521"/>
            <a:chOff x="14706723" y="688770"/>
            <a:chExt cx="1855413" cy="517609"/>
          </a:xfrm>
        </p:grpSpPr>
        <p:sp>
          <p:nvSpPr>
            <p:cNvPr id="39" name="Google Shape;39;p12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2"/>
            <p:cNvSpPr/>
            <p:nvPr/>
          </p:nvSpPr>
          <p:spPr>
            <a:xfrm>
              <a:off x="14706723" y="696574"/>
              <a:ext cx="385821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2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" name="Google Shape;42;p12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13361987" y="9269265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14828492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2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2"/>
          <p:cNvSpPr txBox="1"/>
          <p:nvPr>
            <p:ph idx="3" type="body"/>
          </p:nvPr>
        </p:nvSpPr>
        <p:spPr>
          <a:xfrm>
            <a:off x="-1" y="1377386"/>
            <a:ext cx="17340262" cy="699110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47" name="Google Shape;47;p12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" name="Google Shape;48;p12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rmal">
  <p:cSld name="Normal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914400" y="1444400"/>
            <a:ext cx="15817516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7244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200"/>
              <a:buChar char="▪"/>
              <a:defRPr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orange" showMasterSp="0">
  <p:cSld name="Section_orang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4"/>
          <p:cNvGrpSpPr/>
          <p:nvPr/>
        </p:nvGrpSpPr>
        <p:grpSpPr>
          <a:xfrm>
            <a:off x="15748686" y="543661"/>
            <a:ext cx="998380" cy="278521"/>
            <a:chOff x="14706725" y="688770"/>
            <a:chExt cx="1855411" cy="517609"/>
          </a:xfrm>
        </p:grpSpPr>
        <p:sp>
          <p:nvSpPr>
            <p:cNvPr id="57" name="Google Shape;57;p14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14706725" y="69657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0" name="Google Shape;60;p14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1" name="Google Shape;61;p14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4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 txBox="1"/>
          <p:nvPr>
            <p:ph idx="3" type="body"/>
          </p:nvPr>
        </p:nvSpPr>
        <p:spPr>
          <a:xfrm>
            <a:off x="-1" y="1377386"/>
            <a:ext cx="17340262" cy="699110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 showMasterSp="0">
  <p:cSld name="Agenda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874140" y="1849437"/>
            <a:ext cx="15832667" cy="67379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216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40"/>
              <a:buFont typeface="Arial"/>
              <a:buAutoNum type="arabicPeriod"/>
              <a:defRPr sz="3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4200"/>
              <a:buFont typeface="Arial"/>
              <a:buAutoNum type="arabicPeriod"/>
              <a:defRPr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Font typeface="Arial"/>
              <a:buAutoNum type="arabicPeriod"/>
              <a:defRPr/>
            </a:lvl3pPr>
            <a:lvl4pPr indent="-5080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Font typeface="Arial"/>
              <a:buAutoNum type="arabicPeriod"/>
              <a:defRPr/>
            </a:lvl4pPr>
            <a:lvl5pPr indent="-5080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Font typeface="Arial"/>
              <a:buAutoNum type="arabicPeriod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5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15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8C8C8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" name="Google Shape;74;p15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  <a:defRPr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82286" y="555947"/>
            <a:ext cx="998380" cy="2662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" name="Google Shape;76;p15"/>
          <p:cNvGrpSpPr/>
          <p:nvPr/>
        </p:nvGrpSpPr>
        <p:grpSpPr>
          <a:xfrm>
            <a:off x="15748686" y="543661"/>
            <a:ext cx="998380" cy="278521"/>
            <a:chOff x="14706725" y="688770"/>
            <a:chExt cx="1855411" cy="517609"/>
          </a:xfrm>
        </p:grpSpPr>
        <p:sp>
          <p:nvSpPr>
            <p:cNvPr id="77" name="Google Shape;77;p15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14706725" y="69657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blue" showMasterSp="0">
  <p:cSld name="Section_blu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6"/>
          <p:cNvGrpSpPr/>
          <p:nvPr/>
        </p:nvGrpSpPr>
        <p:grpSpPr>
          <a:xfrm>
            <a:off x="15748686" y="543661"/>
            <a:ext cx="998380" cy="278521"/>
            <a:chOff x="14706725" y="688770"/>
            <a:chExt cx="1855411" cy="517609"/>
          </a:xfrm>
        </p:grpSpPr>
        <p:sp>
          <p:nvSpPr>
            <p:cNvPr id="82" name="Google Shape;82;p16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6"/>
            <p:cNvSpPr/>
            <p:nvPr/>
          </p:nvSpPr>
          <p:spPr>
            <a:xfrm>
              <a:off x="14706725" y="69657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6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85" name="Google Shape;85;p16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16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2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6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 txBox="1"/>
          <p:nvPr>
            <p:ph idx="3" type="body"/>
          </p:nvPr>
        </p:nvSpPr>
        <p:spPr>
          <a:xfrm>
            <a:off x="-1" y="3441396"/>
            <a:ext cx="17340262" cy="1277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2" name="Google Shape;92;p16"/>
          <p:cNvCxnSpPr/>
          <p:nvPr/>
        </p:nvCxnSpPr>
        <p:spPr>
          <a:xfrm>
            <a:off x="7950130" y="5028676"/>
            <a:ext cx="1440000" cy="0"/>
          </a:xfrm>
          <a:prstGeom prst="straightConnector1">
            <a:avLst/>
          </a:prstGeom>
          <a:noFill/>
          <a:ln cap="rnd" cmpd="sng" w="1016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16"/>
          <p:cNvSpPr txBox="1"/>
          <p:nvPr>
            <p:ph idx="4" type="body"/>
          </p:nvPr>
        </p:nvSpPr>
        <p:spPr>
          <a:xfrm>
            <a:off x="-1" y="5518001"/>
            <a:ext cx="17340264" cy="23265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 Slide" showMasterSp="0">
  <p:cSld name="Thank You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Google Shape;95;p17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6" name="Google Shape;96;p17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7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2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7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7"/>
          <p:cNvSpPr txBox="1"/>
          <p:nvPr>
            <p:ph idx="3" type="body"/>
          </p:nvPr>
        </p:nvSpPr>
        <p:spPr>
          <a:xfrm>
            <a:off x="914400" y="2355018"/>
            <a:ext cx="10012102" cy="1277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02" name="Google Shape;102;p17"/>
          <p:cNvCxnSpPr/>
          <p:nvPr/>
        </p:nvCxnSpPr>
        <p:spPr>
          <a:xfrm>
            <a:off x="927652" y="3942298"/>
            <a:ext cx="1440000" cy="0"/>
          </a:xfrm>
          <a:prstGeom prst="straightConnector1">
            <a:avLst/>
          </a:prstGeom>
          <a:noFill/>
          <a:ln cap="rnd" cmpd="sng" w="101600">
            <a:solidFill>
              <a:srgbClr val="FE87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" name="Google Shape;103;p17"/>
          <p:cNvSpPr txBox="1"/>
          <p:nvPr>
            <p:ph idx="4" type="body"/>
          </p:nvPr>
        </p:nvSpPr>
        <p:spPr>
          <a:xfrm>
            <a:off x="914399" y="4431623"/>
            <a:ext cx="10012103" cy="18896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Arial"/>
              <a:buNone/>
              <a:defRPr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104" name="Google Shape;104;p17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05" name="Google Shape;105;p17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8" name="Google Shape;108;p17"/>
          <p:cNvSpPr txBox="1"/>
          <p:nvPr>
            <p:ph idx="5" type="body"/>
          </p:nvPr>
        </p:nvSpPr>
        <p:spPr>
          <a:xfrm>
            <a:off x="927652" y="6733842"/>
            <a:ext cx="14253884" cy="23265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7084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(left), image (right)">
  <p:cSld name="Text (left), image (right)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914400" y="1444400"/>
            <a:ext cx="7202905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52119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Char char="▪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000"/>
              <a:buChar char="▪"/>
              <a:defRPr sz="4000"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18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8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8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8"/>
          <p:cNvSpPr/>
          <p:nvPr>
            <p:ph idx="4" type="pic"/>
          </p:nvPr>
        </p:nvSpPr>
        <p:spPr>
          <a:xfrm>
            <a:off x="9222959" y="1444625"/>
            <a:ext cx="7523579" cy="72501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(right), image (left)">
  <p:cSld name="Text (right), image (left)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9223490" y="1444400"/>
            <a:ext cx="7523578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52119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Char char="▪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000"/>
              <a:buChar char="▪"/>
              <a:defRPr sz="4000"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19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9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9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19"/>
          <p:cNvSpPr/>
          <p:nvPr>
            <p:ph idx="4" type="pic"/>
          </p:nvPr>
        </p:nvSpPr>
        <p:spPr>
          <a:xfrm>
            <a:off x="914400" y="1444625"/>
            <a:ext cx="7523579" cy="72501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 b="1" i="0" sz="19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914400" y="1800000"/>
            <a:ext cx="15832665" cy="606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7244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Noto Sans Symbols"/>
              <a:buChar char="▪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B466"/>
              </a:buClr>
              <a:buSzPts val="4200"/>
              <a:buFont typeface="Noto Sans Symbols"/>
              <a:buChar char="▪"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B466"/>
              </a:buClr>
              <a:buSzPts val="3600"/>
              <a:buFont typeface="Noto Sans Symbols"/>
              <a:buChar char="▪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080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Noto Sans Symbols"/>
              <a:buChar char="▪"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080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Noto Sans Symbols"/>
              <a:buChar char="▪"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9" name="Google Shape;9;p10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0" name="Google Shape;10;p10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0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0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10"/>
          <p:cNvSpPr/>
          <p:nvPr/>
        </p:nvSpPr>
        <p:spPr>
          <a:xfrm>
            <a:off x="0" y="-1128712"/>
            <a:ext cx="914400" cy="942975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0"/>
          <p:cNvSpPr/>
          <p:nvPr/>
        </p:nvSpPr>
        <p:spPr>
          <a:xfrm>
            <a:off x="1095375" y="-1128712"/>
            <a:ext cx="914400" cy="942975"/>
          </a:xfrm>
          <a:prstGeom prst="rect">
            <a:avLst/>
          </a:prstGeom>
          <a:solidFill>
            <a:srgbClr val="C95E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2190750" y="-1128713"/>
            <a:ext cx="914400" cy="942975"/>
          </a:xfrm>
          <a:prstGeom prst="rect">
            <a:avLst/>
          </a:prstGeom>
          <a:solidFill>
            <a:srgbClr val="ED6D0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3286125" y="-1128713"/>
            <a:ext cx="914400" cy="942975"/>
          </a:xfrm>
          <a:prstGeom prst="rect">
            <a:avLst/>
          </a:prstGeom>
          <a:solidFill>
            <a:srgbClr val="FAB8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0"/>
          <p:cNvSpPr/>
          <p:nvPr/>
        </p:nvSpPr>
        <p:spPr>
          <a:xfrm>
            <a:off x="4381500" y="-1128714"/>
            <a:ext cx="914400" cy="942975"/>
          </a:xfrm>
          <a:prstGeom prst="rect">
            <a:avLst/>
          </a:prstGeom>
          <a:solidFill>
            <a:srgbClr val="0067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0"/>
          <p:cNvSpPr/>
          <p:nvPr/>
        </p:nvSpPr>
        <p:spPr>
          <a:xfrm>
            <a:off x="5476875" y="-1128715"/>
            <a:ext cx="914400" cy="942975"/>
          </a:xfrm>
          <a:prstGeom prst="rect">
            <a:avLst/>
          </a:prstGeom>
          <a:solidFill>
            <a:srgbClr val="0080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0"/>
          <p:cNvSpPr/>
          <p:nvPr/>
        </p:nvSpPr>
        <p:spPr>
          <a:xfrm>
            <a:off x="6572250" y="-1128716"/>
            <a:ext cx="914400" cy="942975"/>
          </a:xfrm>
          <a:prstGeom prst="rect">
            <a:avLst/>
          </a:prstGeom>
          <a:solidFill>
            <a:srgbClr val="0080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0"/>
          <p:cNvSpPr/>
          <p:nvPr/>
        </p:nvSpPr>
        <p:spPr>
          <a:xfrm>
            <a:off x="8139123" y="-1128717"/>
            <a:ext cx="914400" cy="942975"/>
          </a:xfrm>
          <a:prstGeom prst="rect">
            <a:avLst/>
          </a:prstGeom>
          <a:solidFill>
            <a:srgbClr val="31313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/>
          <p:nvPr/>
        </p:nvSpPr>
        <p:spPr>
          <a:xfrm>
            <a:off x="9234498" y="-1128717"/>
            <a:ext cx="914400" cy="942975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0"/>
          <p:cNvSpPr/>
          <p:nvPr/>
        </p:nvSpPr>
        <p:spPr>
          <a:xfrm>
            <a:off x="10329873" y="-1128718"/>
            <a:ext cx="914400" cy="942975"/>
          </a:xfrm>
          <a:prstGeom prst="rect">
            <a:avLst/>
          </a:prstGeom>
          <a:solidFill>
            <a:srgbClr val="8C8C8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/>
          <p:nvPr/>
        </p:nvSpPr>
        <p:spPr>
          <a:xfrm>
            <a:off x="11420487" y="-1128718"/>
            <a:ext cx="914400" cy="942975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"/>
          <p:cNvSpPr/>
          <p:nvPr/>
        </p:nvSpPr>
        <p:spPr>
          <a:xfrm>
            <a:off x="12501577" y="-1128718"/>
            <a:ext cx="914400" cy="94297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0"/>
          <p:cNvSpPr/>
          <p:nvPr/>
        </p:nvSpPr>
        <p:spPr>
          <a:xfrm>
            <a:off x="14111298" y="-1128718"/>
            <a:ext cx="914400" cy="942975"/>
          </a:xfrm>
          <a:prstGeom prst="rect">
            <a:avLst/>
          </a:prstGeom>
          <a:gradFill>
            <a:gsLst>
              <a:gs pos="0">
                <a:srgbClr val="ED6D05"/>
              </a:gs>
              <a:gs pos="100000">
                <a:srgbClr val="FE870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0"/>
          <p:cNvSpPr/>
          <p:nvPr/>
        </p:nvSpPr>
        <p:spPr>
          <a:xfrm>
            <a:off x="15174946" y="-1114501"/>
            <a:ext cx="914400" cy="942975"/>
          </a:xfrm>
          <a:prstGeom prst="rect">
            <a:avLst/>
          </a:prstGeom>
          <a:gradFill>
            <a:gsLst>
              <a:gs pos="0">
                <a:srgbClr val="006792"/>
              </a:gs>
              <a:gs pos="100000">
                <a:srgbClr val="0080C9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" name="Google Shape;27;p10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" name="Google Shape;28;p10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0"/>
          <p:cNvSpPr txBox="1"/>
          <p:nvPr>
            <p:ph idx="11" type="ftr"/>
          </p:nvPr>
        </p:nvSpPr>
        <p:spPr>
          <a:xfrm>
            <a:off x="13677943" y="9113011"/>
            <a:ext cx="2206394" cy="519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623">
          <p15:clr>
            <a:srgbClr val="F26B43"/>
          </p15:clr>
        </p15:guide>
        <p15:guide id="2" pos="5461">
          <p15:clr>
            <a:srgbClr val="F26B43"/>
          </p15:clr>
        </p15:guide>
        <p15:guide id="3" orient="horz" pos="3072">
          <p15:clr>
            <a:srgbClr val="F26B43"/>
          </p15:clr>
        </p15:guide>
        <p15:guide id="4" pos="10179">
          <p15:clr>
            <a:srgbClr val="F26B43"/>
          </p15:clr>
        </p15:guide>
        <p15:guide id="5" pos="744">
          <p15:clr>
            <a:srgbClr val="F26B43"/>
          </p15:clr>
        </p15:guide>
        <p15:guide id="6" orient="horz" pos="4954">
          <p15:clr>
            <a:srgbClr val="F26B43"/>
          </p15:clr>
        </p15:guide>
        <p15:guide id="7" pos="1045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typo3.com/customers/case-studies/steute-technologies" TargetMode="External"/><Relationship Id="rId4" Type="http://schemas.openxmlformats.org/officeDocument/2006/relationships/image" Target="../media/image8.jpg"/><Relationship Id="rId5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" type="body"/>
          </p:nvPr>
        </p:nvSpPr>
        <p:spPr>
          <a:xfrm>
            <a:off x="6521892" y="6577746"/>
            <a:ext cx="10257213" cy="731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40"/>
              <a:buFont typeface="Arial"/>
              <a:buNone/>
            </a:pPr>
            <a:r>
              <a:rPr lang="en-US" sz="4000">
                <a:latin typeface="Source Sans Pro"/>
                <a:ea typeface="Source Sans Pro"/>
                <a:cs typeface="Source Sans Pro"/>
                <a:sym typeface="Source Sans Pro"/>
              </a:rPr>
              <a:t>Global Outreach with global Connections</a:t>
            </a:r>
            <a:endParaRPr sz="4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29" name="Google Shape;129;p1"/>
          <p:cNvGrpSpPr/>
          <p:nvPr/>
        </p:nvGrpSpPr>
        <p:grpSpPr>
          <a:xfrm>
            <a:off x="6108914" y="5067947"/>
            <a:ext cx="13868814" cy="1463305"/>
            <a:chOff x="5903496" y="4875267"/>
            <a:chExt cx="12865767" cy="1548628"/>
          </a:xfrm>
        </p:grpSpPr>
        <p:sp>
          <p:nvSpPr>
            <p:cNvPr id="130" name="Google Shape;130;p1"/>
            <p:cNvSpPr/>
            <p:nvPr/>
          </p:nvSpPr>
          <p:spPr>
            <a:xfrm>
              <a:off x="5903496" y="4875267"/>
              <a:ext cx="11533752" cy="154862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i="0" sz="2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6094377" y="5080003"/>
              <a:ext cx="12674886" cy="1152000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i="0" sz="2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32" name="Google Shape;132;p1"/>
          <p:cNvSpPr txBox="1"/>
          <p:nvPr>
            <p:ph idx="2" type="body"/>
          </p:nvPr>
        </p:nvSpPr>
        <p:spPr>
          <a:xfrm>
            <a:off x="6521892" y="5306500"/>
            <a:ext cx="11465416" cy="10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MULTISITE SOLUTIONS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</a:pPr>
            <a:r>
              <a:rPr lang="en-US">
                <a:solidFill>
                  <a:srgbClr val="FE87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8" name="Google Shape;138;p2"/>
          <p:cNvSpPr txBox="1"/>
          <p:nvPr>
            <p:ph idx="3" type="body"/>
          </p:nvPr>
        </p:nvSpPr>
        <p:spPr>
          <a:xfrm>
            <a:off x="1378518" y="1647210"/>
            <a:ext cx="14583225" cy="6610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Arial"/>
              <a:buNone/>
            </a:pPr>
            <a:r>
              <a:rPr lang="en-US" sz="8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BRANDS MANAGE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Arial"/>
              <a:buNone/>
            </a:pPr>
            <a:r>
              <a:rPr lang="en-US" sz="80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MULTIPLE WEBSITES </a:t>
            </a:r>
            <a:r>
              <a:rPr lang="en-US" sz="8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FROM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Arial"/>
              <a:buNone/>
            </a:pPr>
            <a:r>
              <a:rPr lang="en-US" sz="8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ONE </a:t>
            </a:r>
            <a:r>
              <a:rPr lang="en-US" sz="80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SINGLE PLATFORM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1434284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0" name="Google Shape;140;p2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" y="0"/>
            <a:ext cx="17339998" cy="975374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7" name="Google Shape;147;p3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49" name="Google Shape;149;p3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50" name="Google Shape;150;p3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3" name="Google Shape;153;p3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4" name="Google Shape;154;p3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914400" y="3375856"/>
            <a:ext cx="8725545" cy="46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Are you a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global organization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with multiple brands, products, regions, departments? </a:t>
            </a:r>
            <a:endParaRPr i="0" sz="40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571500" lvl="0" marL="596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Customize</a:t>
            </a:r>
            <a:r>
              <a:rPr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individual brands, regions, departments and franchises while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centralizing content control</a:t>
            </a:r>
            <a:endParaRPr b="1" i="0" sz="4800" u="none" cap="none" strike="noStrike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745450" y="1526102"/>
            <a:ext cx="7639133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Global brand consistency and local flexibility </a:t>
            </a:r>
            <a:endParaRPr b="1"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914400" y="9185717"/>
            <a:ext cx="33631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Photo: iStock.com/Hilch</a:t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" y="0"/>
            <a:ext cx="17339998" cy="975374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5" name="Google Shape;165;p4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6" name="Google Shape;166;p4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67" name="Google Shape;167;p4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68" name="Google Shape;168;p4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4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71" name="Google Shape;171;p4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2" name="Google Shape;172;p4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4"/>
          <p:cNvSpPr txBox="1"/>
          <p:nvPr/>
        </p:nvSpPr>
        <p:spPr>
          <a:xfrm>
            <a:off x="914400" y="3162588"/>
            <a:ext cx="9538199" cy="46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Are you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growing</a:t>
            </a:r>
            <a:r>
              <a:rPr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brands, regions, products, or departments? </a:t>
            </a:r>
            <a:endParaRPr i="0" sz="14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56800" lvl="0" marL="360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</a:pPr>
            <a:r>
              <a:t/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571500" lvl="0" marL="596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Easily add more sites</a:t>
            </a:r>
            <a:r>
              <a:rPr b="1"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 your organization grows, whether it’s a full-fledged website, microsite or even just a one-pager. </a:t>
            </a:r>
            <a:endParaRPr i="0" sz="40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Noto Sans Symbols"/>
              <a:buNone/>
            </a:pPr>
            <a:r>
              <a:t/>
            </a:r>
            <a:endParaRPr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4" name="Google Shape;174;p4"/>
          <p:cNvSpPr txBox="1"/>
          <p:nvPr/>
        </p:nvSpPr>
        <p:spPr>
          <a:xfrm>
            <a:off x="745450" y="1922434"/>
            <a:ext cx="9538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Scale your brand with ease</a:t>
            </a:r>
            <a:endParaRPr b="1"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5" name="Google Shape;175;p4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4"/>
          <p:cNvSpPr txBox="1"/>
          <p:nvPr/>
        </p:nvSpPr>
        <p:spPr>
          <a:xfrm>
            <a:off x="914400" y="9185717"/>
            <a:ext cx="33631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Photo: iStock.com/Papapapong</a:t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in Bild, das Person, Handy, Gerät, Mann enthält.&#10;&#10;Automatisch generierte Beschreibung" id="181" name="Google Shape;18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4" y="0"/>
            <a:ext cx="17339999" cy="9753749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5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83" name="Google Shape;183;p5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84" name="Google Shape;184;p5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87" name="Google Shape;187;p5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8" name="Google Shape;188;p5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1" name="Google Shape;191;p5"/>
          <p:cNvSpPr txBox="1"/>
          <p:nvPr/>
        </p:nvSpPr>
        <p:spPr>
          <a:xfrm>
            <a:off x="914401" y="3173092"/>
            <a:ext cx="7036903" cy="46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Do you have the need for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content consistency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?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571500" lvl="0" marL="596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Easily use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cross-website features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4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such as shared content elements &amp; templates</a:t>
            </a:r>
            <a:endParaRPr i="0" sz="40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Noto Sans Symbols"/>
              <a:buNone/>
            </a:pPr>
            <a:r>
              <a:t/>
            </a:r>
            <a:endParaRPr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2" name="Google Shape;192;p5"/>
          <p:cNvSpPr txBox="1"/>
          <p:nvPr/>
        </p:nvSpPr>
        <p:spPr>
          <a:xfrm>
            <a:off x="745450" y="1323338"/>
            <a:ext cx="9054533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Consistently create content across sites</a:t>
            </a:r>
            <a:endParaRPr b="1"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3" name="Google Shape;193;p5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5"/>
          <p:cNvSpPr txBox="1"/>
          <p:nvPr/>
        </p:nvSpPr>
        <p:spPr>
          <a:xfrm>
            <a:off x="914400" y="9185717"/>
            <a:ext cx="33631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Photo: iStock.com/Thanakorn Lappattaranan</a:t>
            </a:r>
            <a:endParaRPr i="0" sz="12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2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0" name="Google Shape;200;p6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1434284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2" name="Google Shape;202;p6"/>
          <p:cNvSpPr txBox="1"/>
          <p:nvPr/>
        </p:nvSpPr>
        <p:spPr>
          <a:xfrm>
            <a:off x="1378518" y="1647210"/>
            <a:ext cx="14583225" cy="6610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MINIMIZE COSTS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b="1" i="0" lang="en-US" sz="8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BY PAYING FOR ONLY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ONE INSTALLATION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8" name="Google Shape;208;p7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9" name="Google Shape;209;p7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0" name="Google Shape;210;p7"/>
          <p:cNvSpPr txBox="1"/>
          <p:nvPr/>
        </p:nvSpPr>
        <p:spPr>
          <a:xfrm>
            <a:off x="914400" y="2049971"/>
            <a:ext cx="12884100" cy="13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Multisite Key Features</a:t>
            </a:r>
            <a:endParaRPr b="1" i="0" sz="4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Arial"/>
              <a:buNone/>
            </a:pPr>
            <a:r>
              <a:rPr i="0" lang="en-US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Manage multiple websites from a single platform</a:t>
            </a:r>
            <a:endParaRPr b="1" i="0" sz="4800" u="none" cap="none" strike="noStrike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1" name="Google Shape;211;p7"/>
          <p:cNvSpPr txBox="1"/>
          <p:nvPr>
            <p:ph idx="1" type="body"/>
          </p:nvPr>
        </p:nvSpPr>
        <p:spPr>
          <a:xfrm>
            <a:off x="914399" y="3702971"/>
            <a:ext cx="15803217" cy="6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499110" lvl="0" marL="539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Noto Sans Symbols"/>
              <a:buChar char="▪"/>
            </a:pPr>
            <a:r>
              <a:rPr b="1" lang="en-US" sz="3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Manage multiple sites</a:t>
            </a:r>
            <a:r>
              <a:rPr lang="en-US" sz="3200">
                <a:latin typeface="Source Sans Pro"/>
                <a:ea typeface="Source Sans Pro"/>
                <a:cs typeface="Source Sans Pro"/>
                <a:sym typeface="Source Sans Pro"/>
              </a:rPr>
              <a:t> with a single installation with central content and brand strategy administration and control</a:t>
            </a:r>
            <a:endParaRPr sz="32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99110" lvl="0" marL="539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Noto Sans Symbols"/>
              <a:buChar char="▪"/>
            </a:pPr>
            <a:r>
              <a:rPr b="1" lang="en-US" sz="3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Granular user permissions:</a:t>
            </a:r>
            <a:r>
              <a:rPr lang="en-US" sz="3200">
                <a:latin typeface="Source Sans Pro"/>
                <a:ea typeface="Source Sans Pro"/>
                <a:cs typeface="Source Sans Pro"/>
                <a:sym typeface="Source Sans Pro"/>
              </a:rPr>
              <a:t> easily configure editor roles across multiple websites.</a:t>
            </a:r>
            <a:endParaRPr sz="32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99110" lvl="0" marL="539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Noto Sans Symbols"/>
              <a:buChar char="▪"/>
            </a:pPr>
            <a:r>
              <a:rPr b="1" lang="en-US" sz="3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Shared content elements:</a:t>
            </a:r>
            <a:r>
              <a:rPr lang="en-US" sz="3200">
                <a:latin typeface="Source Sans Pro"/>
                <a:ea typeface="Source Sans Pro"/>
                <a:cs typeface="Source Sans Pro"/>
                <a:sym typeface="Source Sans Pro"/>
              </a:rPr>
              <a:t> You can create and manage content elements that can be shared across different sites. </a:t>
            </a:r>
            <a:endParaRPr sz="32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99110" lvl="0" marL="539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Noto Sans Symbols"/>
              <a:buChar char="▪"/>
            </a:pPr>
            <a:r>
              <a:rPr b="1" lang="en-US" sz="3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Shared templates &amp; features: </a:t>
            </a:r>
            <a:r>
              <a:rPr lang="en-US" sz="3200">
                <a:latin typeface="Source Sans Pro"/>
                <a:ea typeface="Source Sans Pro"/>
                <a:cs typeface="Source Sans Pro"/>
                <a:sym typeface="Source Sans Pro"/>
              </a:rPr>
              <a:t>shared templates for content elements and features/plugins that can be used across different sites. </a:t>
            </a:r>
            <a:endParaRPr sz="32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7" name="Google Shape;217;p8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8" name="Google Shape;218;p8"/>
          <p:cNvSpPr txBox="1"/>
          <p:nvPr/>
        </p:nvSpPr>
        <p:spPr>
          <a:xfrm>
            <a:off x="1434284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9" name="Google Shape;219;p8"/>
          <p:cNvSpPr txBox="1"/>
          <p:nvPr/>
        </p:nvSpPr>
        <p:spPr>
          <a:xfrm>
            <a:off x="1378518" y="1647210"/>
            <a:ext cx="14583225" cy="6610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b="1" i="0" lang="en-US" sz="8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CASE STUDY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5" name="Google Shape;225;p9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6" name="Google Shape;226;p9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7" name="Google Shape;227;p9"/>
          <p:cNvSpPr txBox="1"/>
          <p:nvPr>
            <p:ph idx="1" type="body"/>
          </p:nvPr>
        </p:nvSpPr>
        <p:spPr>
          <a:xfrm>
            <a:off x="914400" y="3201919"/>
            <a:ext cx="15817500" cy="5506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latin typeface="Source Sans Pro"/>
                <a:ea typeface="Source Sans Pro"/>
                <a:cs typeface="Source Sans Pro"/>
                <a:sym typeface="Source Sans Pro"/>
              </a:rPr>
              <a:t>Client</a:t>
            </a:r>
            <a:r>
              <a:rPr lang="en-US" sz="3300">
                <a:latin typeface="Source Sans Pro"/>
                <a:ea typeface="Source Sans Pro"/>
                <a:cs typeface="Source Sans Pro"/>
                <a:sym typeface="Source Sans Pro"/>
              </a:rPr>
              <a:t>: 	steute Technologies</a:t>
            </a:r>
            <a:endParaRPr sz="33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latin typeface="Source Sans Pro"/>
                <a:ea typeface="Source Sans Pro"/>
                <a:cs typeface="Source Sans Pro"/>
                <a:sym typeface="Source Sans Pro"/>
              </a:rPr>
              <a:t>Agency</a:t>
            </a:r>
            <a:r>
              <a:rPr lang="en-US" sz="3300">
                <a:latin typeface="Source Sans Pro"/>
                <a:ea typeface="Source Sans Pro"/>
                <a:cs typeface="Source Sans Pro"/>
                <a:sym typeface="Source Sans Pro"/>
              </a:rPr>
              <a:t>: 	orangefluid GmbH </a:t>
            </a:r>
            <a:endParaRPr sz="33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latin typeface="Source Sans Pro"/>
                <a:ea typeface="Source Sans Pro"/>
                <a:cs typeface="Source Sans Pro"/>
                <a:sym typeface="Source Sans Pro"/>
              </a:rPr>
              <a:t>Link</a:t>
            </a:r>
            <a:r>
              <a:rPr lang="en-US" sz="3300">
                <a:latin typeface="Source Sans Pro"/>
                <a:ea typeface="Source Sans Pro"/>
                <a:cs typeface="Source Sans Pro"/>
                <a:sym typeface="Source Sans Pro"/>
              </a:rPr>
              <a:t>: 	</a:t>
            </a:r>
            <a:r>
              <a:rPr lang="en-US" sz="33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typo3.com/customers/case-studies/steute-technologies</a:t>
            </a:r>
            <a:endParaRPr sz="33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840"/>
              <a:buNone/>
            </a:pPr>
            <a:r>
              <a:t/>
            </a:r>
            <a:endParaRPr sz="3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083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Challenge</a:t>
            </a:r>
            <a:endParaRPr b="1" sz="3400">
              <a:solidFill>
                <a:srgbClr val="F083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57200" lvl="0" marL="469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400"/>
              <a:buFont typeface="Source Sans Pro"/>
              <a:buChar char="▪"/>
            </a:pPr>
            <a:r>
              <a:rPr lang="en-US" sz="3400">
                <a:latin typeface="Source Sans Pro"/>
                <a:ea typeface="Source Sans Pro"/>
                <a:cs typeface="Source Sans Pro"/>
                <a:sym typeface="Source Sans Pro"/>
              </a:rPr>
              <a:t>a collection of websites with different, outdated underlying CMS systems, making content editing time-consuming and incohesive</a:t>
            </a:r>
            <a:br>
              <a:rPr lang="en-US" sz="3400">
                <a:latin typeface="Source Sans Pro"/>
                <a:ea typeface="Source Sans Pro"/>
                <a:cs typeface="Source Sans Pro"/>
                <a:sym typeface="Source Sans Pro"/>
              </a:rPr>
            </a:br>
            <a:endParaRPr sz="3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57200" lvl="0" marL="469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Font typeface="Source Sans Pro"/>
              <a:buChar char="▪"/>
            </a:pPr>
            <a:r>
              <a:rPr lang="en-US" sz="3400">
                <a:latin typeface="Source Sans Pro"/>
                <a:ea typeface="Source Sans Pro"/>
                <a:cs typeface="Source Sans Pro"/>
                <a:sym typeface="Source Sans Pro"/>
              </a:rPr>
              <a:t>Slow in terms of editorial work as well as technical optimization</a:t>
            </a:r>
            <a:endParaRPr sz="3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840"/>
              <a:buNone/>
            </a:pPr>
            <a:r>
              <a:t/>
            </a:r>
            <a:endParaRPr sz="3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descr="Ein Bild, das Schrift, Logo, Grafiken, Typografie enthält.&#10;&#10;Automatisch generierte Beschreibung" id="228" name="Google Shape;22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400" y="1779876"/>
            <a:ext cx="28575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Text, Schrift, Grafiken, Logo enthält.&#10;&#10;Automatisch generierte Beschreibung" id="229" name="Google Shape;22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298638" y="1779875"/>
            <a:ext cx="3384968" cy="710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YPO3 NEW">
  <a:themeElements>
    <a:clrScheme name="TYPO3">
      <a:dk1>
        <a:srgbClr val="000000"/>
      </a:dk1>
      <a:lt1>
        <a:srgbClr val="FFFFFF"/>
      </a:lt1>
      <a:dk2>
        <a:srgbClr val="333333"/>
      </a:dk2>
      <a:lt2>
        <a:srgbClr val="DCDEE0"/>
      </a:lt2>
      <a:accent1>
        <a:srgbClr val="FF8200"/>
      </a:accent1>
      <a:accent2>
        <a:srgbClr val="BF6100"/>
      </a:accent2>
      <a:accent3>
        <a:srgbClr val="FECD99"/>
      </a:accent3>
      <a:accent4>
        <a:srgbClr val="00882B"/>
      </a:accent4>
      <a:accent5>
        <a:srgbClr val="333333"/>
      </a:accent5>
      <a:accent6>
        <a:srgbClr val="A1A6AB"/>
      </a:accent6>
      <a:hlink>
        <a:srgbClr val="FF8200"/>
      </a:hlink>
      <a:folHlink>
        <a:srgbClr val="FF82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