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9753600" cx="17340250"/>
  <p:notesSz cx="6858000" cy="9144000"/>
  <p:embeddedFontLst>
    <p:embeddedFont>
      <p:font typeface="Helvetica Neue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72">
          <p15:clr>
            <a:srgbClr val="A4A3A4"/>
          </p15:clr>
        </p15:guide>
        <p15:guide id="2" pos="5462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jcbkNVCGYFbkibh8PAkqaUCvAe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72" orient="horz"/>
        <p:guide pos="546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HelveticaNeue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italic.fntdata"/><Relationship Id="rId14" Type="http://schemas.openxmlformats.org/officeDocument/2006/relationships/font" Target="fonts/HelveticaNeue-bold.fntdata"/><Relationship Id="rId17" Type="http://customschemas.google.com/relationships/presentationmetadata" Target="metadata"/><Relationship Id="rId16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TYPO3 is a software that adapts to your needs and mirrors the roles in your company from editor to content deliverer to administrator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TYPO3 is a software that adapts to your needs and mirrors the roles in your company from editor to content deliverer to administrator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TYPO3 is a software that adapts to your needs and mirrors the roles in your company from editor to content deliverer to administrator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showMasterSp="0">
  <p:cSld name="Titelfoli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9"/>
          <p:cNvGrpSpPr/>
          <p:nvPr/>
        </p:nvGrpSpPr>
        <p:grpSpPr>
          <a:xfrm>
            <a:off x="14823583" y="8431619"/>
            <a:ext cx="1600756" cy="446567"/>
            <a:chOff x="14703448" y="692160"/>
            <a:chExt cx="1855411" cy="517609"/>
          </a:xfrm>
        </p:grpSpPr>
        <p:sp>
          <p:nvSpPr>
            <p:cNvPr id="32" name="Google Shape;32;p9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9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9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6314721" y="6333067"/>
            <a:ext cx="9681151" cy="1084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20"/>
              <a:buFont typeface="Arial"/>
              <a:buNone/>
              <a:defRPr b="0" i="0" sz="3900">
                <a:solidFill>
                  <a:srgbClr val="FE8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6328575" y="5167968"/>
            <a:ext cx="9681151" cy="1084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280"/>
              <a:buFont typeface="Arial"/>
              <a:buNone/>
              <a:defRPr b="1" i="0" sz="6600">
                <a:solidFill>
                  <a:srgbClr val="FE8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size image">
  <p:cSld name="full size imag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Statement" showMasterSp="0">
  <p:cSld name="Intro Statem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10"/>
          <p:cNvGrpSpPr/>
          <p:nvPr/>
        </p:nvGrpSpPr>
        <p:grpSpPr>
          <a:xfrm>
            <a:off x="15748684" y="543661"/>
            <a:ext cx="998381" cy="278521"/>
            <a:chOff x="14706723" y="688770"/>
            <a:chExt cx="1855413" cy="517609"/>
          </a:xfrm>
        </p:grpSpPr>
        <p:sp>
          <p:nvSpPr>
            <p:cNvPr id="39" name="Google Shape;39;p10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14706723" y="696574"/>
              <a:ext cx="385821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0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10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13361987" y="9269265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2" type="body"/>
          </p:nvPr>
        </p:nvSpPr>
        <p:spPr>
          <a:xfrm>
            <a:off x="14828492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0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0"/>
          <p:cNvSpPr txBox="1"/>
          <p:nvPr>
            <p:ph idx="3" type="body"/>
          </p:nvPr>
        </p:nvSpPr>
        <p:spPr>
          <a:xfrm>
            <a:off x="-1" y="1377386"/>
            <a:ext cx="17340262" cy="69911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7680"/>
              <a:buFont typeface="Arial"/>
              <a:buNone/>
              <a:defRPr b="1" i="0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7" name="Google Shape;47;p10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" name="Google Shape;48;p10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rmal">
  <p:cSld name="Normal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914400" y="1444400"/>
            <a:ext cx="15817516" cy="7250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724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4953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200"/>
              <a:buChar char="▪"/>
              <a:defRPr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1"/>
          <p:cNvSpPr txBox="1"/>
          <p:nvPr>
            <p:ph idx="2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3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orange" showMasterSp="0">
  <p:cSld name="Section_orang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2"/>
          <p:cNvGrpSpPr/>
          <p:nvPr/>
        </p:nvGrpSpPr>
        <p:grpSpPr>
          <a:xfrm>
            <a:off x="15748686" y="543661"/>
            <a:ext cx="998380" cy="278521"/>
            <a:chOff x="14706725" y="688770"/>
            <a:chExt cx="1855411" cy="517609"/>
          </a:xfrm>
        </p:grpSpPr>
        <p:sp>
          <p:nvSpPr>
            <p:cNvPr id="57" name="Google Shape;57;p12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2"/>
            <p:cNvSpPr/>
            <p:nvPr/>
          </p:nvSpPr>
          <p:spPr>
            <a:xfrm>
              <a:off x="14706725" y="69657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2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0" name="Google Shape;60;p12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" name="Google Shape;61;p12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2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2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2"/>
          <p:cNvSpPr txBox="1"/>
          <p:nvPr>
            <p:ph idx="3" type="body"/>
          </p:nvPr>
        </p:nvSpPr>
        <p:spPr>
          <a:xfrm>
            <a:off x="-1" y="1377386"/>
            <a:ext cx="17340262" cy="69911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7680"/>
              <a:buFont typeface="Arial"/>
              <a:buNone/>
              <a:defRPr b="1" i="0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showMasterSp="0">
  <p:cSld name="Agend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3"/>
          <p:cNvSpPr txBox="1"/>
          <p:nvPr>
            <p:ph idx="1" type="body"/>
          </p:nvPr>
        </p:nvSpPr>
        <p:spPr>
          <a:xfrm>
            <a:off x="874140" y="1849437"/>
            <a:ext cx="15832667" cy="6737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216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40"/>
              <a:buFont typeface="Arial"/>
              <a:buAutoNum type="arabicPeriod"/>
              <a:defRPr sz="3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953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4200"/>
              <a:buFont typeface="Arial"/>
              <a:buAutoNum type="arabicPeriod"/>
              <a:defRPr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Font typeface="Arial"/>
              <a:buAutoNum type="arabicPeriod"/>
              <a:defRPr/>
            </a:lvl3pPr>
            <a:lvl4pPr indent="-508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400"/>
              <a:buFont typeface="Arial"/>
              <a:buAutoNum type="arabicPeriod"/>
              <a:defRPr/>
            </a:lvl4pPr>
            <a:lvl5pPr indent="-508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400"/>
              <a:buFont typeface="Arial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2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3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3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" name="Google Shape;73;p13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8C8C8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" name="Google Shape;74;p13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700"/>
              </a:buClr>
              <a:buSzPts val="1900"/>
              <a:buFont typeface="Arial"/>
              <a:buNone/>
              <a:defRPr>
                <a:solidFill>
                  <a:srgbClr val="FE8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82286" y="555947"/>
            <a:ext cx="998380" cy="2662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13"/>
          <p:cNvGrpSpPr/>
          <p:nvPr/>
        </p:nvGrpSpPr>
        <p:grpSpPr>
          <a:xfrm>
            <a:off x="15748686" y="543661"/>
            <a:ext cx="998380" cy="278521"/>
            <a:chOff x="14706725" y="688770"/>
            <a:chExt cx="1855411" cy="517609"/>
          </a:xfrm>
        </p:grpSpPr>
        <p:sp>
          <p:nvSpPr>
            <p:cNvPr id="77" name="Google Shape;77;p13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14706725" y="69657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blue" showMasterSp="0">
  <p:cSld name="Section_blu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4"/>
          <p:cNvGrpSpPr/>
          <p:nvPr/>
        </p:nvGrpSpPr>
        <p:grpSpPr>
          <a:xfrm>
            <a:off x="15748686" y="543661"/>
            <a:ext cx="998380" cy="278521"/>
            <a:chOff x="14706725" y="688770"/>
            <a:chExt cx="1855411" cy="517609"/>
          </a:xfrm>
        </p:grpSpPr>
        <p:sp>
          <p:nvSpPr>
            <p:cNvPr id="82" name="Google Shape;82;p14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14706725" y="69657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5" name="Google Shape;85;p14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" name="Google Shape;86;p14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4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2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4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 txBox="1"/>
          <p:nvPr>
            <p:ph idx="3" type="body"/>
          </p:nvPr>
        </p:nvSpPr>
        <p:spPr>
          <a:xfrm>
            <a:off x="-1" y="3441396"/>
            <a:ext cx="17340262" cy="1277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7680"/>
              <a:buFont typeface="Arial"/>
              <a:buNone/>
              <a:defRPr b="1" i="0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2" name="Google Shape;92;p14"/>
          <p:cNvCxnSpPr/>
          <p:nvPr/>
        </p:nvCxnSpPr>
        <p:spPr>
          <a:xfrm>
            <a:off x="7950130" y="5028676"/>
            <a:ext cx="1440000" cy="0"/>
          </a:xfrm>
          <a:prstGeom prst="straightConnector1">
            <a:avLst/>
          </a:prstGeom>
          <a:noFill/>
          <a:ln cap="rnd" cmpd="sng" w="1016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" name="Google Shape;93;p14"/>
          <p:cNvSpPr txBox="1"/>
          <p:nvPr>
            <p:ph idx="4" type="body"/>
          </p:nvPr>
        </p:nvSpPr>
        <p:spPr>
          <a:xfrm>
            <a:off x="-1" y="5518001"/>
            <a:ext cx="17340264" cy="2326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" showMasterSp="0">
  <p:cSld name="Thank You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15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515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" name="Google Shape;96;p15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2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5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5"/>
          <p:cNvSpPr txBox="1"/>
          <p:nvPr>
            <p:ph idx="3" type="body"/>
          </p:nvPr>
        </p:nvSpPr>
        <p:spPr>
          <a:xfrm>
            <a:off x="914400" y="2355018"/>
            <a:ext cx="10012102" cy="1277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7680"/>
              <a:buFont typeface="Arial"/>
              <a:buNone/>
              <a:defRPr b="1" i="0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02" name="Google Shape;102;p15"/>
          <p:cNvCxnSpPr/>
          <p:nvPr/>
        </p:nvCxnSpPr>
        <p:spPr>
          <a:xfrm>
            <a:off x="927652" y="3942298"/>
            <a:ext cx="1440000" cy="0"/>
          </a:xfrm>
          <a:prstGeom prst="straightConnector1">
            <a:avLst/>
          </a:prstGeom>
          <a:noFill/>
          <a:ln cap="rnd" cmpd="sng" w="101600">
            <a:solidFill>
              <a:srgbClr val="FE87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" name="Google Shape;103;p15"/>
          <p:cNvSpPr txBox="1"/>
          <p:nvPr>
            <p:ph idx="4" type="body"/>
          </p:nvPr>
        </p:nvSpPr>
        <p:spPr>
          <a:xfrm>
            <a:off x="914399" y="4431623"/>
            <a:ext cx="10012103" cy="1889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04" name="Google Shape;104;p15"/>
          <p:cNvGrpSpPr/>
          <p:nvPr/>
        </p:nvGrpSpPr>
        <p:grpSpPr>
          <a:xfrm>
            <a:off x="15748998" y="561670"/>
            <a:ext cx="998069" cy="278434"/>
            <a:chOff x="14703448" y="692160"/>
            <a:chExt cx="1855411" cy="517609"/>
          </a:xfrm>
        </p:grpSpPr>
        <p:sp>
          <p:nvSpPr>
            <p:cNvPr id="105" name="Google Shape;105;p15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15"/>
          <p:cNvSpPr txBox="1"/>
          <p:nvPr>
            <p:ph idx="5" type="body"/>
          </p:nvPr>
        </p:nvSpPr>
        <p:spPr>
          <a:xfrm>
            <a:off x="927652" y="6733842"/>
            <a:ext cx="14253884" cy="2326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7084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(left), image (right)">
  <p:cSld name="Text (left), image (right)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914400" y="1444400"/>
            <a:ext cx="7202905" cy="7250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52119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Char char="▪"/>
              <a:defRPr sz="4400"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000"/>
              <a:buChar char="▪"/>
              <a:defRPr sz="4000"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6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6"/>
          <p:cNvSpPr txBox="1"/>
          <p:nvPr>
            <p:ph idx="2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6"/>
          <p:cNvSpPr txBox="1"/>
          <p:nvPr>
            <p:ph idx="3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6"/>
          <p:cNvSpPr/>
          <p:nvPr>
            <p:ph idx="4" type="pic"/>
          </p:nvPr>
        </p:nvSpPr>
        <p:spPr>
          <a:xfrm>
            <a:off x="9222959" y="1444625"/>
            <a:ext cx="7523579" cy="72501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(right), image (left)">
  <p:cSld name="Text (right), image (left)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9223490" y="1444400"/>
            <a:ext cx="7523578" cy="7250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52119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Char char="▪"/>
              <a:defRPr sz="4400"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000"/>
              <a:buChar char="▪"/>
              <a:defRPr sz="4000"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7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 txBox="1"/>
          <p:nvPr>
            <p:ph idx="2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7"/>
          <p:cNvSpPr txBox="1"/>
          <p:nvPr>
            <p:ph idx="3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7"/>
          <p:cNvSpPr/>
          <p:nvPr>
            <p:ph idx="4" type="pic"/>
          </p:nvPr>
        </p:nvSpPr>
        <p:spPr>
          <a:xfrm>
            <a:off x="914400" y="1444625"/>
            <a:ext cx="7523579" cy="72501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 b="1" i="0" sz="19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914400" y="1800000"/>
            <a:ext cx="15832665" cy="606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724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Noto Sans Symbols"/>
              <a:buChar char="▪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95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B466"/>
              </a:buClr>
              <a:buSzPts val="4200"/>
              <a:buFont typeface="Noto Sans Symbols"/>
              <a:buChar char="▪"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B466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08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Char char="▪"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08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Char char="▪"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" name="Google Shape;9;p8"/>
          <p:cNvGrpSpPr/>
          <p:nvPr/>
        </p:nvGrpSpPr>
        <p:grpSpPr>
          <a:xfrm>
            <a:off x="15748998" y="561670"/>
            <a:ext cx="998069" cy="278434"/>
            <a:chOff x="14703448" y="692160"/>
            <a:chExt cx="1855411" cy="517609"/>
          </a:xfrm>
        </p:grpSpPr>
        <p:sp>
          <p:nvSpPr>
            <p:cNvPr id="10" name="Google Shape;10;p8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8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8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8"/>
          <p:cNvSpPr/>
          <p:nvPr/>
        </p:nvSpPr>
        <p:spPr>
          <a:xfrm>
            <a:off x="0" y="-1128712"/>
            <a:ext cx="914400" cy="942975"/>
          </a:xfrm>
          <a:prstGeom prst="rect">
            <a:avLst/>
          </a:prstGeom>
          <a:solidFill>
            <a:srgbClr val="FF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8"/>
          <p:cNvSpPr/>
          <p:nvPr/>
        </p:nvSpPr>
        <p:spPr>
          <a:xfrm>
            <a:off x="1095375" y="-1128712"/>
            <a:ext cx="914400" cy="942975"/>
          </a:xfrm>
          <a:prstGeom prst="rect">
            <a:avLst/>
          </a:prstGeom>
          <a:solidFill>
            <a:srgbClr val="C95E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8"/>
          <p:cNvSpPr/>
          <p:nvPr/>
        </p:nvSpPr>
        <p:spPr>
          <a:xfrm>
            <a:off x="2190750" y="-1128713"/>
            <a:ext cx="914400" cy="942975"/>
          </a:xfrm>
          <a:prstGeom prst="rect">
            <a:avLst/>
          </a:prstGeom>
          <a:solidFill>
            <a:srgbClr val="ED6D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"/>
          <p:cNvSpPr/>
          <p:nvPr/>
        </p:nvSpPr>
        <p:spPr>
          <a:xfrm>
            <a:off x="3286125" y="-1128713"/>
            <a:ext cx="914400" cy="942975"/>
          </a:xfrm>
          <a:prstGeom prst="rect">
            <a:avLst/>
          </a:prstGeom>
          <a:solidFill>
            <a:srgbClr val="FAB8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"/>
          <p:cNvSpPr/>
          <p:nvPr/>
        </p:nvSpPr>
        <p:spPr>
          <a:xfrm>
            <a:off x="4381500" y="-1128714"/>
            <a:ext cx="914400" cy="942975"/>
          </a:xfrm>
          <a:prstGeom prst="rect">
            <a:avLst/>
          </a:prstGeom>
          <a:solidFill>
            <a:srgbClr val="0067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8"/>
          <p:cNvSpPr/>
          <p:nvPr/>
        </p:nvSpPr>
        <p:spPr>
          <a:xfrm>
            <a:off x="5476875" y="-1128715"/>
            <a:ext cx="914400" cy="942975"/>
          </a:xfrm>
          <a:prstGeom prst="rect">
            <a:avLst/>
          </a:prstGeom>
          <a:solidFill>
            <a:srgbClr val="0080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8"/>
          <p:cNvSpPr/>
          <p:nvPr/>
        </p:nvSpPr>
        <p:spPr>
          <a:xfrm>
            <a:off x="6572250" y="-1128716"/>
            <a:ext cx="914400" cy="942975"/>
          </a:xfrm>
          <a:prstGeom prst="rect">
            <a:avLst/>
          </a:prstGeom>
          <a:solidFill>
            <a:srgbClr val="0080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8"/>
          <p:cNvSpPr/>
          <p:nvPr/>
        </p:nvSpPr>
        <p:spPr>
          <a:xfrm>
            <a:off x="8139123" y="-1128717"/>
            <a:ext cx="914400" cy="942975"/>
          </a:xfrm>
          <a:prstGeom prst="rect">
            <a:avLst/>
          </a:prstGeom>
          <a:solidFill>
            <a:srgbClr val="3131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8"/>
          <p:cNvSpPr/>
          <p:nvPr/>
        </p:nvSpPr>
        <p:spPr>
          <a:xfrm>
            <a:off x="9234498" y="-1128717"/>
            <a:ext cx="914400" cy="942975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8"/>
          <p:cNvSpPr/>
          <p:nvPr/>
        </p:nvSpPr>
        <p:spPr>
          <a:xfrm>
            <a:off x="10329873" y="-1128718"/>
            <a:ext cx="914400" cy="942975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8"/>
          <p:cNvSpPr/>
          <p:nvPr/>
        </p:nvSpPr>
        <p:spPr>
          <a:xfrm>
            <a:off x="11420487" y="-1128718"/>
            <a:ext cx="914400" cy="942975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8"/>
          <p:cNvSpPr/>
          <p:nvPr/>
        </p:nvSpPr>
        <p:spPr>
          <a:xfrm>
            <a:off x="12501577" y="-1128718"/>
            <a:ext cx="914400" cy="94297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8"/>
          <p:cNvSpPr/>
          <p:nvPr/>
        </p:nvSpPr>
        <p:spPr>
          <a:xfrm>
            <a:off x="14111298" y="-1128718"/>
            <a:ext cx="914400" cy="942975"/>
          </a:xfrm>
          <a:prstGeom prst="rect">
            <a:avLst/>
          </a:prstGeom>
          <a:gradFill>
            <a:gsLst>
              <a:gs pos="0">
                <a:srgbClr val="ED6D05"/>
              </a:gs>
              <a:gs pos="100000">
                <a:srgbClr val="FE870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"/>
          <p:cNvSpPr/>
          <p:nvPr/>
        </p:nvSpPr>
        <p:spPr>
          <a:xfrm>
            <a:off x="15174946" y="-1114501"/>
            <a:ext cx="914400" cy="942975"/>
          </a:xfrm>
          <a:prstGeom prst="rect">
            <a:avLst/>
          </a:prstGeom>
          <a:gradFill>
            <a:gsLst>
              <a:gs pos="0">
                <a:srgbClr val="006792"/>
              </a:gs>
              <a:gs pos="100000">
                <a:srgbClr val="0080C9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27;p8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515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" name="Google Shape;28;p8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"/>
          <p:cNvSpPr txBox="1"/>
          <p:nvPr>
            <p:ph idx="11" type="ftr"/>
          </p:nvPr>
        </p:nvSpPr>
        <p:spPr>
          <a:xfrm>
            <a:off x="13677943" y="9113011"/>
            <a:ext cx="2206394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623">
          <p15:clr>
            <a:srgbClr val="F26B43"/>
          </p15:clr>
        </p15:guide>
        <p15:guide id="2" pos="5461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10179">
          <p15:clr>
            <a:srgbClr val="F26B43"/>
          </p15:clr>
        </p15:guide>
        <p15:guide id="5" pos="744">
          <p15:clr>
            <a:srgbClr val="F26B43"/>
          </p15:clr>
        </p15:guide>
        <p15:guide id="6" orient="horz" pos="4954">
          <p15:clr>
            <a:srgbClr val="F26B43"/>
          </p15:clr>
        </p15:guide>
        <p15:guide id="7" pos="104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typo3.com/typo3-cms/what-is-typo3/massively-multisite-multilingual" TargetMode="External"/><Relationship Id="rId4" Type="http://schemas.openxmlformats.org/officeDocument/2006/relationships/hyperlink" Target="https://docs.typo3.org/m/typo3/tutorial-editors/main/en-us/Languages/Index.html" TargetMode="External"/><Relationship Id="rId5" Type="http://schemas.openxmlformats.org/officeDocument/2006/relationships/hyperlink" Target="https://typo3.org/cms/features/massively-multisite-multilingual/multilingual" TargetMode="External"/><Relationship Id="rId6" Type="http://schemas.openxmlformats.org/officeDocument/2006/relationships/hyperlink" Target="https://typo3.org/article/typo3-fully-translated-to-arabic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/>
          <p:nvPr>
            <p:ph idx="1" type="body"/>
          </p:nvPr>
        </p:nvSpPr>
        <p:spPr>
          <a:xfrm>
            <a:off x="6521892" y="6577746"/>
            <a:ext cx="10257213" cy="731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0"/>
              <a:buFont typeface="Arial"/>
              <a:buNone/>
            </a:pPr>
            <a:r>
              <a:rPr lang="en-US" sz="4000">
                <a:latin typeface="Source Sans Pro"/>
                <a:ea typeface="Source Sans Pro"/>
                <a:cs typeface="Source Sans Pro"/>
                <a:sym typeface="Source Sans Pro"/>
              </a:rPr>
              <a:t>Global Voices, Unified Platform</a:t>
            </a:r>
            <a:endParaRPr sz="4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29" name="Google Shape;129;p1"/>
          <p:cNvGrpSpPr/>
          <p:nvPr/>
        </p:nvGrpSpPr>
        <p:grpSpPr>
          <a:xfrm>
            <a:off x="6108914" y="5067947"/>
            <a:ext cx="13868814" cy="1463305"/>
            <a:chOff x="5903496" y="4875267"/>
            <a:chExt cx="12865767" cy="1548628"/>
          </a:xfrm>
        </p:grpSpPr>
        <p:sp>
          <p:nvSpPr>
            <p:cNvPr id="130" name="Google Shape;130;p1"/>
            <p:cNvSpPr/>
            <p:nvPr/>
          </p:nvSpPr>
          <p:spPr>
            <a:xfrm>
              <a:off x="5903496" y="4875267"/>
              <a:ext cx="11533752" cy="15486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i="0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6094377" y="5080003"/>
              <a:ext cx="12674886" cy="11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i="0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32" name="Google Shape;132;p1"/>
          <p:cNvSpPr txBox="1"/>
          <p:nvPr>
            <p:ph idx="2" type="body"/>
          </p:nvPr>
        </p:nvSpPr>
        <p:spPr>
          <a:xfrm>
            <a:off x="6521892" y="5306500"/>
            <a:ext cx="11465416" cy="10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8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MULTILINGUAL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700"/>
              </a:buClr>
              <a:buSzPts val="1900"/>
              <a:buFont typeface="Arial"/>
              <a:buNone/>
            </a:pPr>
            <a:r>
              <a:rPr lang="en-US">
                <a:solidFill>
                  <a:srgbClr val="FE87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Google Shape;138;p2"/>
          <p:cNvSpPr txBox="1"/>
          <p:nvPr>
            <p:ph idx="3" type="body"/>
          </p:nvPr>
        </p:nvSpPr>
        <p:spPr>
          <a:xfrm>
            <a:off x="1378518" y="1647210"/>
            <a:ext cx="14583225" cy="6610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</a:pPr>
            <a:r>
              <a:rPr lang="en-US" sz="8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SPEAKS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</a:pPr>
            <a:r>
              <a:rPr lang="en-US" sz="8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YOUR LANGUAGE </a:t>
            </a:r>
            <a:r>
              <a:rPr lang="en-US" sz="8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GLOBALLY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1434284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" name="Google Shape;140;p2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computer, Computer, Elektronisches Gerät, Screenshot enthält.&#10;&#10;Automatisch generierte Beschreibung" id="145" name="Google Shape;14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" y="0"/>
            <a:ext cx="17339998" cy="975374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700"/>
              </a:buClr>
              <a:buSzPts val="1900"/>
              <a:buFont typeface="Arial"/>
              <a:buNone/>
            </a:pPr>
            <a:r>
              <a:rPr lang="en-US">
                <a:solidFill>
                  <a:srgbClr val="FE87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1434284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8" name="Google Shape;148;p3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49" name="Google Shape;149;p3"/>
          <p:cNvGrpSpPr/>
          <p:nvPr/>
        </p:nvGrpSpPr>
        <p:grpSpPr>
          <a:xfrm>
            <a:off x="15748684" y="543661"/>
            <a:ext cx="998381" cy="278521"/>
            <a:chOff x="14706723" y="688770"/>
            <a:chExt cx="1855413" cy="517609"/>
          </a:xfrm>
        </p:grpSpPr>
        <p:sp>
          <p:nvSpPr>
            <p:cNvPr id="150" name="Google Shape;150;p3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706723" y="696574"/>
              <a:ext cx="385821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3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p3"/>
          <p:cNvCxnSpPr/>
          <p:nvPr/>
        </p:nvCxnSpPr>
        <p:spPr>
          <a:xfrm>
            <a:off x="914400" y="1006573"/>
            <a:ext cx="956245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5" name="Google Shape;155;p3"/>
          <p:cNvCxnSpPr/>
          <p:nvPr/>
        </p:nvCxnSpPr>
        <p:spPr>
          <a:xfrm>
            <a:off x="13034075" y="1006573"/>
            <a:ext cx="371312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6" name="Google Shape;156;p3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914400" y="3482336"/>
            <a:ext cx="9072600" cy="46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Want to ensure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consistent brand communication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globally?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56800" lvl="0" marL="360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t/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71500" lvl="0" marL="7493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keeps your brand's voice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consistent across all languages 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regions.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Noto Sans Symbols"/>
              <a:buNone/>
            </a:pPr>
            <a:r>
              <a:t/>
            </a:r>
            <a:endParaRPr i="0" sz="4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8" name="Google Shape;158;p3"/>
          <p:cNvSpPr txBox="1"/>
          <p:nvPr/>
        </p:nvSpPr>
        <p:spPr>
          <a:xfrm>
            <a:off x="745450" y="2144761"/>
            <a:ext cx="14125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Consistent brand communication</a:t>
            </a:r>
            <a:endParaRPr b="1" i="0" sz="4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9" name="Google Shape;159;p3"/>
          <p:cNvSpPr txBox="1"/>
          <p:nvPr/>
        </p:nvSpPr>
        <p:spPr>
          <a:xfrm>
            <a:off x="914400" y="9185717"/>
            <a:ext cx="33631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Photo: iStock.com/arthobbit</a:t>
            </a:r>
            <a:endParaRPr i="0" sz="12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2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Tanz, Person, Licht, Hand enthält.&#10;&#10;Automatisch generierte Beschreibung" id="164" name="Google Shape;16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" y="0"/>
            <a:ext cx="17339998" cy="9753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700"/>
              </a:buClr>
              <a:buSzPts val="1900"/>
              <a:buFont typeface="Arial"/>
              <a:buNone/>
            </a:pPr>
            <a:r>
              <a:rPr lang="en-US">
                <a:solidFill>
                  <a:srgbClr val="FE87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1434284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7" name="Google Shape;167;p4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68" name="Google Shape;168;p4"/>
          <p:cNvGrpSpPr/>
          <p:nvPr/>
        </p:nvGrpSpPr>
        <p:grpSpPr>
          <a:xfrm>
            <a:off x="15748684" y="543661"/>
            <a:ext cx="998381" cy="278521"/>
            <a:chOff x="14706723" y="688770"/>
            <a:chExt cx="1855413" cy="517609"/>
          </a:xfrm>
        </p:grpSpPr>
        <p:sp>
          <p:nvSpPr>
            <p:cNvPr id="169" name="Google Shape;169;p4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706723" y="696574"/>
              <a:ext cx="385821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4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" name="Google Shape;173;p4"/>
          <p:cNvCxnSpPr/>
          <p:nvPr/>
        </p:nvCxnSpPr>
        <p:spPr>
          <a:xfrm>
            <a:off x="914400" y="1006573"/>
            <a:ext cx="15832665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4" name="Google Shape;174;p4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745450" y="3452259"/>
            <a:ext cx="10655750" cy="46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 you need to comply with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local legal requirements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56800" lvl="0" marL="360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t/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71500" lvl="0" marL="7493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helps create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compliant, region-specific content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safeguarding your global operations.</a:t>
            </a:r>
            <a:endParaRPr i="0" sz="4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745450" y="2143834"/>
            <a:ext cx="14125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Legal and regulatory compliance</a:t>
            </a:r>
            <a:endParaRPr b="1" i="0" sz="4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914400" y="9185717"/>
            <a:ext cx="33631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Photo: iStock.com/Dilok Klaisataprn</a:t>
            </a:r>
            <a:endParaRPr i="0" sz="12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2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/>
          <p:cNvSpPr txBox="1"/>
          <p:nvPr>
            <p:ph type="title"/>
          </p:nvPr>
        </p:nvSpPr>
        <p:spPr>
          <a:xfrm>
            <a:off x="914400" y="625935"/>
            <a:ext cx="1244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3" name="Google Shape;183;p5"/>
          <p:cNvSpPr txBox="1"/>
          <p:nvPr>
            <p:ph idx="2" type="body"/>
          </p:nvPr>
        </p:nvSpPr>
        <p:spPr>
          <a:xfrm>
            <a:off x="13754113" y="9269265"/>
            <a:ext cx="8292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4" name="Google Shape;184;p5"/>
          <p:cNvSpPr txBox="1"/>
          <p:nvPr/>
        </p:nvSpPr>
        <p:spPr>
          <a:xfrm>
            <a:off x="14342844" y="9269266"/>
            <a:ext cx="14001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rgbClr val="51515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5" name="Google Shape;185;p5"/>
          <p:cNvSpPr txBox="1"/>
          <p:nvPr>
            <p:ph idx="1" type="body"/>
          </p:nvPr>
        </p:nvSpPr>
        <p:spPr>
          <a:xfrm>
            <a:off x="914400" y="4062152"/>
            <a:ext cx="15947756" cy="57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0" marL="482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b="1" lang="en-US" sz="3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Manage any number of languages</a:t>
            </a:r>
            <a:r>
              <a:rPr lang="en-US" sz="3200">
                <a:latin typeface="Source Sans Pro"/>
                <a:ea typeface="Source Sans Pro"/>
                <a:cs typeface="Source Sans Pro"/>
                <a:sym typeface="Source Sans Pro"/>
              </a:rPr>
              <a:t> within a single TYPO3 installation, ensuring a unified global presence.</a:t>
            </a:r>
            <a:endParaRPr sz="3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482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3200">
                <a:latin typeface="Source Sans Pro"/>
                <a:ea typeface="Source Sans Pro"/>
                <a:cs typeface="Source Sans Pro"/>
                <a:sym typeface="Source Sans Pro"/>
              </a:rPr>
              <a:t>TYPO3's </a:t>
            </a:r>
            <a:r>
              <a:rPr b="1" lang="en-US" sz="3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intuitive user interface</a:t>
            </a:r>
            <a:r>
              <a:rPr lang="en-US" sz="3200">
                <a:latin typeface="Source Sans Pro"/>
                <a:ea typeface="Source Sans Pro"/>
                <a:cs typeface="Source Sans Pro"/>
                <a:sym typeface="Source Sans Pro"/>
              </a:rPr>
              <a:t> simplifies the process of </a:t>
            </a:r>
            <a:r>
              <a:rPr b="1" lang="en-US" sz="3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editing and translating website content,</a:t>
            </a:r>
            <a:r>
              <a:rPr lang="en-US" sz="3200">
                <a:latin typeface="Source Sans Pro"/>
                <a:ea typeface="Source Sans Pro"/>
                <a:cs typeface="Source Sans Pro"/>
                <a:sym typeface="Source Sans Pro"/>
              </a:rPr>
              <a:t> making it accessible for teams across the globe.</a:t>
            </a:r>
            <a:endParaRPr sz="3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482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b="1" lang="en-US" sz="3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 for non-Latin characters </a:t>
            </a:r>
            <a:r>
              <a:rPr lang="en-US" sz="3200">
                <a:latin typeface="Source Sans Pro"/>
                <a:ea typeface="Source Sans Pro"/>
                <a:cs typeface="Source Sans Pro"/>
                <a:sym typeface="Source Sans Pro"/>
              </a:rPr>
              <a:t>and fonts enhances content accessibility and inclusivity. This includes Arabic, Chinese, Cyrillic, etc., as well as varied writing directions. </a:t>
            </a:r>
            <a:endParaRPr sz="3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745450" y="2050847"/>
            <a:ext cx="13959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Seamless Multilingual Management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Large scale, intuitive worldwide translations</a:t>
            </a:r>
            <a:endParaRPr b="1" i="0" sz="48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"/>
          <p:cNvSpPr txBox="1"/>
          <p:nvPr>
            <p:ph type="title"/>
          </p:nvPr>
        </p:nvSpPr>
        <p:spPr>
          <a:xfrm>
            <a:off x="914400" y="625935"/>
            <a:ext cx="1244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2" name="Google Shape;192;p6"/>
          <p:cNvSpPr txBox="1"/>
          <p:nvPr>
            <p:ph idx="2" type="body"/>
          </p:nvPr>
        </p:nvSpPr>
        <p:spPr>
          <a:xfrm>
            <a:off x="13754113" y="9269265"/>
            <a:ext cx="8292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3" name="Google Shape;193;p6"/>
          <p:cNvSpPr txBox="1"/>
          <p:nvPr/>
        </p:nvSpPr>
        <p:spPr>
          <a:xfrm>
            <a:off x="14342844" y="9269266"/>
            <a:ext cx="14001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rgbClr val="51515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4" name="Google Shape;194;p6"/>
          <p:cNvSpPr txBox="1"/>
          <p:nvPr>
            <p:ph idx="1" type="body"/>
          </p:nvPr>
        </p:nvSpPr>
        <p:spPr>
          <a:xfrm>
            <a:off x="914399" y="3813597"/>
            <a:ext cx="15637791" cy="59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457200" lvl="0" marL="482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3200">
                <a:latin typeface="Source Sans Pro"/>
                <a:ea typeface="Source Sans Pro"/>
                <a:cs typeface="Source Sans Pro"/>
                <a:sym typeface="Source Sans Pro"/>
              </a:rPr>
              <a:t>TYPO3 enables the </a:t>
            </a:r>
            <a:r>
              <a:rPr b="1" lang="en-US" sz="3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adaptation of content to reflect local cultural nuances and preferences</a:t>
            </a:r>
            <a:r>
              <a:rPr lang="en-US" sz="3200">
                <a:latin typeface="Source Sans Pro"/>
                <a:ea typeface="Source Sans Pro"/>
                <a:cs typeface="Source Sans Pro"/>
                <a:sym typeface="Source Sans Pro"/>
              </a:rPr>
              <a:t>, fostering deeper connections with diverse audiences.</a:t>
            </a:r>
            <a:endParaRPr sz="3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482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b="1" lang="en-US" sz="3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supports content translation by default,</a:t>
            </a:r>
            <a:r>
              <a:rPr lang="en-US" sz="3200">
                <a:latin typeface="Source Sans Pro"/>
                <a:ea typeface="Source Sans Pro"/>
                <a:cs typeface="Source Sans Pro"/>
                <a:sym typeface="Source Sans Pro"/>
              </a:rPr>
              <a:t> and allows for seamless integration, ensuring compliance with local laws and regulations.</a:t>
            </a:r>
            <a:endParaRPr sz="3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4826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3200"/>
              <a:buFont typeface="Noto Sans Symbols"/>
              <a:buChar char="▪"/>
            </a:pPr>
            <a:r>
              <a:rPr lang="en-US" sz="3200">
                <a:latin typeface="Source Sans Pro"/>
                <a:ea typeface="Source Sans Pro"/>
                <a:cs typeface="Source Sans Pro"/>
                <a:sym typeface="Source Sans Pro"/>
              </a:rPr>
              <a:t>Integration with </a:t>
            </a:r>
            <a:r>
              <a:rPr b="1" lang="en-US" sz="3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translation tools and services like DeepL and LanguageWire </a:t>
            </a:r>
            <a:r>
              <a:rPr lang="en-US" sz="3200">
                <a:latin typeface="Source Sans Pro"/>
                <a:ea typeface="Source Sans Pro"/>
                <a:cs typeface="Source Sans Pro"/>
                <a:sym typeface="Source Sans Pro"/>
              </a:rPr>
              <a:t>facilitates efficient, accurate translations.</a:t>
            </a:r>
            <a:endParaRPr sz="3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5" name="Google Shape;195;p6"/>
          <p:cNvSpPr txBox="1"/>
          <p:nvPr/>
        </p:nvSpPr>
        <p:spPr>
          <a:xfrm>
            <a:off x="745450" y="2050847"/>
            <a:ext cx="13959482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Culturally Aware &amp; Legally Compliant Content </a:t>
            </a:r>
            <a:r>
              <a:rPr i="0" lang="en-US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Advanced Language Support &amp; Integration</a:t>
            </a:r>
            <a:endParaRPr b="1" i="0" sz="48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"/>
          <p:cNvSpPr txBox="1"/>
          <p:nvPr>
            <p:ph type="title"/>
          </p:nvPr>
        </p:nvSpPr>
        <p:spPr>
          <a:xfrm>
            <a:off x="914400" y="625935"/>
            <a:ext cx="1244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1" name="Google Shape;201;p7"/>
          <p:cNvSpPr txBox="1"/>
          <p:nvPr>
            <p:ph idx="2" type="body"/>
          </p:nvPr>
        </p:nvSpPr>
        <p:spPr>
          <a:xfrm>
            <a:off x="13754113" y="9269265"/>
            <a:ext cx="8292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2" name="Google Shape;202;p7"/>
          <p:cNvSpPr txBox="1"/>
          <p:nvPr/>
        </p:nvSpPr>
        <p:spPr>
          <a:xfrm>
            <a:off x="14342844" y="9269266"/>
            <a:ext cx="14001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rgbClr val="51515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914400" y="2229454"/>
            <a:ext cx="15817500" cy="62427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Learn More</a:t>
            </a:r>
            <a:endParaRPr i="0" sz="48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About Multilingual with TYPO3</a:t>
            </a:r>
            <a:br>
              <a:rPr b="1" i="0" lang="en-US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b="1" i="0" sz="3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18160" lvl="0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Source Sans Pro"/>
              <a:buChar char="▪"/>
            </a:pPr>
            <a:r>
              <a:rPr i="0" lang="en-US" sz="3500" u="sng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Product Page: TYPO3 Massively Multisite and Multilingual</a:t>
            </a:r>
            <a:endParaRPr i="0" sz="35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18160" lvl="0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Source Sans Pro"/>
              <a:buChar char="▪"/>
            </a:pPr>
            <a:r>
              <a:rPr i="0" lang="en-US" sz="3500" u="sng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Working with languages</a:t>
            </a:r>
            <a:endParaRPr i="0" sz="35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18160" lvl="0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Source Sans Pro"/>
              <a:buChar char="▪"/>
            </a:pPr>
            <a:r>
              <a:rPr i="0" lang="en-US" sz="3500" u="sng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Multilingual: Translated Pages</a:t>
            </a:r>
            <a:endParaRPr i="0" sz="35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18160" lvl="0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Source Sans Pro"/>
              <a:buChar char="▪"/>
            </a:pPr>
            <a:r>
              <a:rPr i="0" lang="en-US" sz="3500" u="sng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Blog: TYPO3 Fully Translated to Arabic</a:t>
            </a:r>
            <a:endParaRPr i="0" sz="47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YPO3 NEW">
  <a:themeElements>
    <a:clrScheme name="TYPO3">
      <a:dk1>
        <a:srgbClr val="000000"/>
      </a:dk1>
      <a:lt1>
        <a:srgbClr val="FFFFFF"/>
      </a:lt1>
      <a:dk2>
        <a:srgbClr val="333333"/>
      </a:dk2>
      <a:lt2>
        <a:srgbClr val="DCDEE0"/>
      </a:lt2>
      <a:accent1>
        <a:srgbClr val="FF8200"/>
      </a:accent1>
      <a:accent2>
        <a:srgbClr val="BF6100"/>
      </a:accent2>
      <a:accent3>
        <a:srgbClr val="FECD99"/>
      </a:accent3>
      <a:accent4>
        <a:srgbClr val="00882B"/>
      </a:accent4>
      <a:accent5>
        <a:srgbClr val="333333"/>
      </a:accent5>
      <a:accent6>
        <a:srgbClr val="A1A6AB"/>
      </a:accent6>
      <a:hlink>
        <a:srgbClr val="FF8200"/>
      </a:hlink>
      <a:folHlink>
        <a:srgbClr val="FF82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