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9753600" cx="1734025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iHHmvvX/IKyeV0TqqVLeRoT2K8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72" orient="horz"/>
        <p:guide pos="54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5" name="Google Shape;135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TYPO3 is a software that adapts to your needs and mirrors the roles in your company from editor to content deliverer to administrator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7" name="Google Shape;197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TYPO3 is a software that adapts to your needs and mirrors the roles in your company from editor to content deliverer to administrator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5" name="Google Shape;20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Google Shape;214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TYPO3 is a software that adapts to your needs and mirrors the roles in your company from editor to content deliverer to administrator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2" name="Google Shape;22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showMasterSp="0">
  <p:cSld name="Titelfoli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11"/>
          <p:cNvGrpSpPr/>
          <p:nvPr/>
        </p:nvGrpSpPr>
        <p:grpSpPr>
          <a:xfrm>
            <a:off x="14823583" y="8431619"/>
            <a:ext cx="1600756" cy="446567"/>
            <a:chOff x="14703448" y="692160"/>
            <a:chExt cx="1855411" cy="517609"/>
          </a:xfrm>
        </p:grpSpPr>
        <p:sp>
          <p:nvSpPr>
            <p:cNvPr id="32" name="Google Shape;32;p11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1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1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314721" y="6333067"/>
            <a:ext cx="9681151" cy="1084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120"/>
              <a:buFont typeface="Arial"/>
              <a:buNone/>
              <a:defRPr b="0" i="0" sz="3900"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6328575" y="5167968"/>
            <a:ext cx="9681151" cy="1084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5280"/>
              <a:buFont typeface="Arial"/>
              <a:buNone/>
              <a:defRPr b="1" i="0" sz="6600"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ull size image">
  <p:cSld name="full size image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Statement" showMasterSp="0">
  <p:cSld name="Intro Statem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oogle Shape;38;p12"/>
          <p:cNvGrpSpPr/>
          <p:nvPr/>
        </p:nvGrpSpPr>
        <p:grpSpPr>
          <a:xfrm>
            <a:off x="15748684" y="543661"/>
            <a:ext cx="998381" cy="278521"/>
            <a:chOff x="14706723" y="688770"/>
            <a:chExt cx="1855413" cy="517609"/>
          </a:xfrm>
        </p:grpSpPr>
        <p:sp>
          <p:nvSpPr>
            <p:cNvPr id="39" name="Google Shape;39;p12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12"/>
            <p:cNvSpPr/>
            <p:nvPr/>
          </p:nvSpPr>
          <p:spPr>
            <a:xfrm>
              <a:off x="14706723" y="696574"/>
              <a:ext cx="385821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2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rgbClr val="FE87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12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13361987" y="9269265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2" type="body"/>
          </p:nvPr>
        </p:nvSpPr>
        <p:spPr>
          <a:xfrm>
            <a:off x="14828492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2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2"/>
          <p:cNvSpPr txBox="1"/>
          <p:nvPr>
            <p:ph idx="3" type="body"/>
          </p:nvPr>
        </p:nvSpPr>
        <p:spPr>
          <a:xfrm>
            <a:off x="-1" y="1377386"/>
            <a:ext cx="17340262" cy="69911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47" name="Google Shape;47;p12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48" name="Google Shape;48;p12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ormal">
  <p:cSld name="Normal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idx="1" type="body"/>
          </p:nvPr>
        </p:nvSpPr>
        <p:spPr>
          <a:xfrm>
            <a:off x="914400" y="1444400"/>
            <a:ext cx="15817516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7244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840"/>
              <a:buChar char="▪"/>
              <a:defRPr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200"/>
              <a:buChar char="▪"/>
              <a:defRPr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orange" showMasterSp="0">
  <p:cSld name="Section_orang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14"/>
          <p:cNvGrpSpPr/>
          <p:nvPr/>
        </p:nvGrpSpPr>
        <p:grpSpPr>
          <a:xfrm>
            <a:off x="15748686" y="543661"/>
            <a:ext cx="998380" cy="278521"/>
            <a:chOff x="14706725" y="688770"/>
            <a:chExt cx="1855411" cy="517609"/>
          </a:xfrm>
        </p:grpSpPr>
        <p:sp>
          <p:nvSpPr>
            <p:cNvPr id="57" name="Google Shape;57;p14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14706725" y="69657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0" name="Google Shape;60;p14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14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2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4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 txBox="1"/>
          <p:nvPr>
            <p:ph idx="3" type="body"/>
          </p:nvPr>
        </p:nvSpPr>
        <p:spPr>
          <a:xfrm>
            <a:off x="-1" y="1377386"/>
            <a:ext cx="17340262" cy="699110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 showMasterSp="0">
  <p:cSld name="Agenda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idx="12" type="sldNum"/>
          </p:nvPr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874140" y="1849437"/>
            <a:ext cx="15832667" cy="67379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216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40"/>
              <a:buFont typeface="Arial"/>
              <a:buAutoNum type="arabicPeriod"/>
              <a:defRPr sz="3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4200"/>
              <a:buFont typeface="Arial"/>
              <a:buAutoNum type="arabicPeriod"/>
              <a:defRPr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Font typeface="Arial"/>
              <a:buAutoNum type="arabicPeriod"/>
              <a:defRPr/>
            </a:lvl3pPr>
            <a:lvl4pPr indent="-5080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400"/>
              <a:buFont typeface="Arial"/>
              <a:buAutoNum type="arabicPeriod"/>
              <a:defRPr/>
            </a:lvl4pPr>
            <a:lvl5pPr indent="-5080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400"/>
              <a:buFont typeface="Arial"/>
              <a:buAutoNum type="arabicPeriod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5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3" name="Google Shape;73;p15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8C8C8C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4" name="Google Shape;74;p15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  <a:defRPr>
                <a:solidFill>
                  <a:srgbClr val="FE87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882286" y="555947"/>
            <a:ext cx="998380" cy="2662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" name="Google Shape;76;p15"/>
          <p:cNvGrpSpPr/>
          <p:nvPr/>
        </p:nvGrpSpPr>
        <p:grpSpPr>
          <a:xfrm>
            <a:off x="15748686" y="543661"/>
            <a:ext cx="998380" cy="278521"/>
            <a:chOff x="14706725" y="688770"/>
            <a:chExt cx="1855411" cy="517609"/>
          </a:xfrm>
        </p:grpSpPr>
        <p:sp>
          <p:nvSpPr>
            <p:cNvPr id="77" name="Google Shape;77;p15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5"/>
            <p:cNvSpPr/>
            <p:nvPr/>
          </p:nvSpPr>
          <p:spPr>
            <a:xfrm>
              <a:off x="14706725" y="69657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blue" showMasterSp="0">
  <p:cSld name="Section_blu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6"/>
          <p:cNvGrpSpPr/>
          <p:nvPr/>
        </p:nvGrpSpPr>
        <p:grpSpPr>
          <a:xfrm>
            <a:off x="15748686" y="543661"/>
            <a:ext cx="998380" cy="278521"/>
            <a:chOff x="14706725" y="688770"/>
            <a:chExt cx="1855411" cy="517609"/>
          </a:xfrm>
        </p:grpSpPr>
        <p:sp>
          <p:nvSpPr>
            <p:cNvPr id="82" name="Google Shape;82;p16"/>
            <p:cNvSpPr/>
            <p:nvPr/>
          </p:nvSpPr>
          <p:spPr>
            <a:xfrm>
              <a:off x="15318837" y="81795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6"/>
            <p:cNvSpPr/>
            <p:nvPr/>
          </p:nvSpPr>
          <p:spPr>
            <a:xfrm>
              <a:off x="14706725" y="69657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6"/>
            <p:cNvSpPr/>
            <p:nvPr/>
          </p:nvSpPr>
          <p:spPr>
            <a:xfrm>
              <a:off x="15002377" y="68877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5" name="Google Shape;85;p16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6" name="Google Shape;86;p16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6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2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6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6"/>
          <p:cNvSpPr txBox="1"/>
          <p:nvPr>
            <p:ph idx="3" type="body"/>
          </p:nvPr>
        </p:nvSpPr>
        <p:spPr>
          <a:xfrm>
            <a:off x="-1" y="3441396"/>
            <a:ext cx="17340262" cy="12770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92" name="Google Shape;92;p16"/>
          <p:cNvCxnSpPr/>
          <p:nvPr/>
        </p:nvCxnSpPr>
        <p:spPr>
          <a:xfrm>
            <a:off x="7950130" y="5028676"/>
            <a:ext cx="1440000" cy="0"/>
          </a:xfrm>
          <a:prstGeom prst="straightConnector1">
            <a:avLst/>
          </a:prstGeom>
          <a:noFill/>
          <a:ln cap="rnd" cmpd="sng" w="1016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" name="Google Shape;93;p16"/>
          <p:cNvSpPr txBox="1"/>
          <p:nvPr>
            <p:ph idx="4" type="body"/>
          </p:nvPr>
        </p:nvSpPr>
        <p:spPr>
          <a:xfrm>
            <a:off x="-1" y="5518001"/>
            <a:ext cx="17340264" cy="2326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Arial"/>
              <a:buNone/>
              <a:defRPr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 Slide" showMasterSp="0">
  <p:cSld name="Thank You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5" name="Google Shape;95;p17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" name="Google Shape;96;p17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7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7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2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rgbClr val="FE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7"/>
          <p:cNvSpPr txBox="1"/>
          <p:nvPr>
            <p:ph idx="3" type="body"/>
          </p:nvPr>
        </p:nvSpPr>
        <p:spPr>
          <a:xfrm>
            <a:off x="914400" y="2355018"/>
            <a:ext cx="10012102" cy="12770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7680"/>
              <a:buFont typeface="Arial"/>
              <a:buNone/>
              <a:defRPr b="1" i="0" sz="9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02" name="Google Shape;102;p17"/>
          <p:cNvCxnSpPr/>
          <p:nvPr/>
        </p:nvCxnSpPr>
        <p:spPr>
          <a:xfrm>
            <a:off x="927652" y="3942298"/>
            <a:ext cx="1440000" cy="0"/>
          </a:xfrm>
          <a:prstGeom prst="straightConnector1">
            <a:avLst/>
          </a:prstGeom>
          <a:noFill/>
          <a:ln cap="rnd" cmpd="sng" w="101600">
            <a:solidFill>
              <a:srgbClr val="FE8700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3" name="Google Shape;103;p17"/>
          <p:cNvSpPr txBox="1"/>
          <p:nvPr>
            <p:ph idx="4" type="body"/>
          </p:nvPr>
        </p:nvSpPr>
        <p:spPr>
          <a:xfrm>
            <a:off x="914399" y="4431623"/>
            <a:ext cx="10012103" cy="18896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Arial"/>
              <a:buNone/>
              <a:defRPr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04" name="Google Shape;104;p17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05" name="Google Shape;105;p17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7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7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8" name="Google Shape;108;p17"/>
          <p:cNvSpPr txBox="1"/>
          <p:nvPr>
            <p:ph idx="5" type="body"/>
          </p:nvPr>
        </p:nvSpPr>
        <p:spPr>
          <a:xfrm>
            <a:off x="927652" y="6733842"/>
            <a:ext cx="14253884" cy="2326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7084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Arial"/>
              <a:buChar char="•"/>
              <a:defRPr b="0" i="0" sz="2800"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(left), image (right)">
  <p:cSld name="Text (left), image (right)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idx="1" type="body"/>
          </p:nvPr>
        </p:nvSpPr>
        <p:spPr>
          <a:xfrm>
            <a:off x="914400" y="1444400"/>
            <a:ext cx="7202905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Char char="▪"/>
              <a:defRPr sz="4400"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000"/>
              <a:buChar char="▪"/>
              <a:defRPr sz="4000"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p18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8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8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18"/>
          <p:cNvSpPr/>
          <p:nvPr>
            <p:ph idx="4" type="pic"/>
          </p:nvPr>
        </p:nvSpPr>
        <p:spPr>
          <a:xfrm>
            <a:off x="9222959" y="1444625"/>
            <a:ext cx="7523579" cy="72501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(right), image (left)">
  <p:cSld name="Text (right), image (left)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9223490" y="1444400"/>
            <a:ext cx="7523578" cy="72504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52119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520"/>
              <a:buChar char="▪"/>
              <a:defRPr sz="4400"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4000"/>
              <a:buChar char="▪"/>
              <a:defRPr sz="4000"/>
            </a:lvl2pPr>
            <a:lvl3pPr indent="-457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6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19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9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 txBox="1"/>
          <p:nvPr>
            <p:ph idx="2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b="1" i="0"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19"/>
          <p:cNvSpPr txBox="1"/>
          <p:nvPr>
            <p:ph idx="3" type="body"/>
          </p:nvPr>
        </p:nvSpPr>
        <p:spPr>
          <a:xfrm>
            <a:off x="1458322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Arial"/>
              <a:buNone/>
              <a:defRPr sz="1200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▪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19"/>
          <p:cNvSpPr/>
          <p:nvPr>
            <p:ph idx="4" type="pic"/>
          </p:nvPr>
        </p:nvSpPr>
        <p:spPr>
          <a:xfrm>
            <a:off x="914400" y="1444625"/>
            <a:ext cx="7523579" cy="72501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  <a:defRPr b="1" i="0" sz="19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914400" y="1800000"/>
            <a:ext cx="15832665" cy="6064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indent="-47244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Noto Sans Symbols"/>
              <a:buChar char="▪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953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B466"/>
              </a:buClr>
              <a:buSzPts val="4200"/>
              <a:buFont typeface="Noto Sans Symbols"/>
              <a:buChar char="▪"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B466"/>
              </a:buClr>
              <a:buSzPts val="3600"/>
              <a:buFont typeface="Noto Sans Symbols"/>
              <a:buChar char="▪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08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Noto Sans Symbols"/>
              <a:buChar char="▪"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08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Noto Sans Symbols"/>
              <a:buChar char="▪"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9" name="Google Shape;9;p10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0" name="Google Shape;10;p10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0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0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10"/>
          <p:cNvSpPr/>
          <p:nvPr/>
        </p:nvSpPr>
        <p:spPr>
          <a:xfrm>
            <a:off x="0" y="-1128712"/>
            <a:ext cx="914400" cy="942975"/>
          </a:xfrm>
          <a:prstGeom prst="rect">
            <a:avLst/>
          </a:prstGeom>
          <a:solidFill>
            <a:srgbClr val="FF8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0"/>
          <p:cNvSpPr/>
          <p:nvPr/>
        </p:nvSpPr>
        <p:spPr>
          <a:xfrm>
            <a:off x="1095375" y="-1128712"/>
            <a:ext cx="914400" cy="942975"/>
          </a:xfrm>
          <a:prstGeom prst="rect">
            <a:avLst/>
          </a:prstGeom>
          <a:solidFill>
            <a:srgbClr val="C95E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0"/>
          <p:cNvSpPr/>
          <p:nvPr/>
        </p:nvSpPr>
        <p:spPr>
          <a:xfrm>
            <a:off x="2190750" y="-1128713"/>
            <a:ext cx="914400" cy="942975"/>
          </a:xfrm>
          <a:prstGeom prst="rect">
            <a:avLst/>
          </a:prstGeom>
          <a:solidFill>
            <a:srgbClr val="ED6D0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0"/>
          <p:cNvSpPr/>
          <p:nvPr/>
        </p:nvSpPr>
        <p:spPr>
          <a:xfrm>
            <a:off x="3286125" y="-1128713"/>
            <a:ext cx="914400" cy="942975"/>
          </a:xfrm>
          <a:prstGeom prst="rect">
            <a:avLst/>
          </a:prstGeom>
          <a:solidFill>
            <a:srgbClr val="FAB85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0"/>
          <p:cNvSpPr/>
          <p:nvPr/>
        </p:nvSpPr>
        <p:spPr>
          <a:xfrm>
            <a:off x="4381500" y="-1128714"/>
            <a:ext cx="914400" cy="942975"/>
          </a:xfrm>
          <a:prstGeom prst="rect">
            <a:avLst/>
          </a:prstGeom>
          <a:solidFill>
            <a:srgbClr val="00679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/>
          <p:nvPr/>
        </p:nvSpPr>
        <p:spPr>
          <a:xfrm>
            <a:off x="5476875" y="-1128715"/>
            <a:ext cx="914400" cy="942975"/>
          </a:xfrm>
          <a:prstGeom prst="rect">
            <a:avLst/>
          </a:prstGeom>
          <a:solidFill>
            <a:srgbClr val="0080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0"/>
          <p:cNvSpPr/>
          <p:nvPr/>
        </p:nvSpPr>
        <p:spPr>
          <a:xfrm>
            <a:off x="6572250" y="-1128716"/>
            <a:ext cx="914400" cy="942975"/>
          </a:xfrm>
          <a:prstGeom prst="rect">
            <a:avLst/>
          </a:prstGeom>
          <a:solidFill>
            <a:srgbClr val="0080C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0"/>
          <p:cNvSpPr/>
          <p:nvPr/>
        </p:nvSpPr>
        <p:spPr>
          <a:xfrm>
            <a:off x="8139123" y="-1128717"/>
            <a:ext cx="914400" cy="942975"/>
          </a:xfrm>
          <a:prstGeom prst="rect">
            <a:avLst/>
          </a:prstGeom>
          <a:solidFill>
            <a:srgbClr val="31313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0"/>
          <p:cNvSpPr/>
          <p:nvPr/>
        </p:nvSpPr>
        <p:spPr>
          <a:xfrm>
            <a:off x="9234498" y="-1128717"/>
            <a:ext cx="914400" cy="942975"/>
          </a:xfrm>
          <a:prstGeom prst="rect">
            <a:avLst/>
          </a:prstGeom>
          <a:solidFill>
            <a:srgbClr val="51515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10329873" y="-1128718"/>
            <a:ext cx="914400" cy="942975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/>
          <p:nvPr/>
        </p:nvSpPr>
        <p:spPr>
          <a:xfrm>
            <a:off x="11420487" y="-1128718"/>
            <a:ext cx="914400" cy="942975"/>
          </a:xfrm>
          <a:prstGeom prst="rect">
            <a:avLst/>
          </a:prstGeom>
          <a:solidFill>
            <a:srgbClr val="B9B9B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0"/>
          <p:cNvSpPr/>
          <p:nvPr/>
        </p:nvSpPr>
        <p:spPr>
          <a:xfrm>
            <a:off x="12501577" y="-1128718"/>
            <a:ext cx="914400" cy="942975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0"/>
          <p:cNvSpPr/>
          <p:nvPr/>
        </p:nvSpPr>
        <p:spPr>
          <a:xfrm>
            <a:off x="14111298" y="-1128718"/>
            <a:ext cx="914400" cy="942975"/>
          </a:xfrm>
          <a:prstGeom prst="rect">
            <a:avLst/>
          </a:prstGeom>
          <a:gradFill>
            <a:gsLst>
              <a:gs pos="0">
                <a:srgbClr val="ED6D05"/>
              </a:gs>
              <a:gs pos="100000">
                <a:srgbClr val="FE8700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0"/>
          <p:cNvSpPr/>
          <p:nvPr/>
        </p:nvSpPr>
        <p:spPr>
          <a:xfrm>
            <a:off x="15174946" y="-1114501"/>
            <a:ext cx="914400" cy="942975"/>
          </a:xfrm>
          <a:prstGeom prst="rect">
            <a:avLst/>
          </a:prstGeom>
          <a:gradFill>
            <a:gsLst>
              <a:gs pos="0">
                <a:srgbClr val="006792"/>
              </a:gs>
              <a:gs pos="100000">
                <a:srgbClr val="0080C9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" name="Google Shape;27;p10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8" name="Google Shape;28;p10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0"/>
          <p:cNvSpPr txBox="1"/>
          <p:nvPr>
            <p:ph idx="11" type="ftr"/>
          </p:nvPr>
        </p:nvSpPr>
        <p:spPr>
          <a:xfrm>
            <a:off x="13677943" y="9113011"/>
            <a:ext cx="2206394" cy="519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623">
          <p15:clr>
            <a:srgbClr val="F26B43"/>
          </p15:clr>
        </p15:guide>
        <p15:guide id="2" pos="5461">
          <p15:clr>
            <a:srgbClr val="F26B43"/>
          </p15:clr>
        </p15:guide>
        <p15:guide id="3" orient="horz" pos="3072">
          <p15:clr>
            <a:srgbClr val="F26B43"/>
          </p15:clr>
        </p15:guide>
        <p15:guide id="4" pos="10179">
          <p15:clr>
            <a:srgbClr val="F26B43"/>
          </p15:clr>
        </p15:guide>
        <p15:guide id="5" pos="744">
          <p15:clr>
            <a:srgbClr val="F26B43"/>
          </p15:clr>
        </p15:guide>
        <p15:guide id="6" orient="horz" pos="4954">
          <p15:clr>
            <a:srgbClr val="F26B43"/>
          </p15:clr>
        </p15:guide>
        <p15:guide id="7" pos="1045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typo3.com/customers/case-studies/steute-technologies" TargetMode="External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/>
          <p:nvPr>
            <p:ph idx="1" type="body"/>
          </p:nvPr>
        </p:nvSpPr>
        <p:spPr>
          <a:xfrm>
            <a:off x="6521892" y="6577746"/>
            <a:ext cx="10257213" cy="7316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40"/>
              <a:buFont typeface="Arial"/>
              <a:buNone/>
            </a:pPr>
            <a:r>
              <a:rPr lang="en-US" sz="4000">
                <a:latin typeface="Source Sans Pro"/>
                <a:ea typeface="Source Sans Pro"/>
                <a:cs typeface="Source Sans Pro"/>
                <a:sym typeface="Source Sans Pro"/>
              </a:rPr>
              <a:t>Global Outreach with global Connections</a:t>
            </a:r>
            <a:endParaRPr sz="44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29" name="Google Shape;129;p1"/>
          <p:cNvGrpSpPr/>
          <p:nvPr/>
        </p:nvGrpSpPr>
        <p:grpSpPr>
          <a:xfrm>
            <a:off x="6108914" y="5067947"/>
            <a:ext cx="13868814" cy="1463305"/>
            <a:chOff x="5903496" y="4875267"/>
            <a:chExt cx="12865767" cy="1548628"/>
          </a:xfrm>
        </p:grpSpPr>
        <p:sp>
          <p:nvSpPr>
            <p:cNvPr id="130" name="Google Shape;130;p1"/>
            <p:cNvSpPr/>
            <p:nvPr/>
          </p:nvSpPr>
          <p:spPr>
            <a:xfrm>
              <a:off x="5903496" y="4875267"/>
              <a:ext cx="11533752" cy="154862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i="0" sz="2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6094377" y="5080003"/>
              <a:ext cx="12674886" cy="1152000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i="0" sz="24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endParaRPr>
            </a:p>
          </p:txBody>
        </p:sp>
      </p:grpSp>
      <p:sp>
        <p:nvSpPr>
          <p:cNvPr id="132" name="Google Shape;132;p1"/>
          <p:cNvSpPr txBox="1"/>
          <p:nvPr>
            <p:ph idx="2" type="body"/>
          </p:nvPr>
        </p:nvSpPr>
        <p:spPr>
          <a:xfrm>
            <a:off x="6521892" y="5306500"/>
            <a:ext cx="11465416" cy="10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8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MULTISITE SOLUTIONS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</a:pPr>
            <a:r>
              <a:rPr lang="en-US">
                <a:solidFill>
                  <a:srgbClr val="FE87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8" name="Google Shape;138;p2"/>
          <p:cNvSpPr txBox="1"/>
          <p:nvPr>
            <p:ph idx="3" type="body"/>
          </p:nvPr>
        </p:nvSpPr>
        <p:spPr>
          <a:xfrm>
            <a:off x="1378518" y="1647210"/>
            <a:ext cx="14583225" cy="66105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400"/>
              <a:buFont typeface="Arial"/>
              <a:buNone/>
            </a:pPr>
            <a:r>
              <a:rPr lang="en-U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BRANDS MANAGE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400"/>
              <a:buFont typeface="Arial"/>
              <a:buNone/>
            </a:pPr>
            <a:r>
              <a:rPr lang="en-US" sz="80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MULTIPLE WEBSITES </a:t>
            </a:r>
            <a:r>
              <a:rPr lang="en-U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FROM 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400"/>
              <a:buFont typeface="Arial"/>
              <a:buNone/>
            </a:pPr>
            <a:r>
              <a:rPr lang="en-U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ONE </a:t>
            </a:r>
            <a:r>
              <a:rPr lang="en-US" sz="80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SINGLE PLATFORM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9" name="Google Shape;139;p2"/>
          <p:cNvSpPr txBox="1"/>
          <p:nvPr/>
        </p:nvSpPr>
        <p:spPr>
          <a:xfrm>
            <a:off x="1434284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0" name="Google Shape;140;p2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5" y="0"/>
            <a:ext cx="17339998" cy="9753749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3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7" name="Google Shape;147;p3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49" name="Google Shape;149;p3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50" name="Google Shape;150;p3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3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3" name="Google Shape;153;p3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4" name="Google Shape;154;p3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914400" y="3375856"/>
            <a:ext cx="8725545" cy="4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Are you a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global organization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with multiple brands, products, regions, departments? </a:t>
            </a:r>
            <a:endParaRPr i="0" sz="4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571500" lvl="0" marL="596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Customize</a:t>
            </a:r>
            <a:r>
              <a:rPr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individual brands, regions, departments and franchises while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centralizing content control</a:t>
            </a:r>
            <a:endParaRPr b="1" i="0" sz="4800" u="none" cap="none" strike="noStrike">
              <a:solidFill>
                <a:schemeClr val="accen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6" name="Google Shape;156;p3"/>
          <p:cNvSpPr txBox="1"/>
          <p:nvPr/>
        </p:nvSpPr>
        <p:spPr>
          <a:xfrm>
            <a:off x="745450" y="1526102"/>
            <a:ext cx="7639133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Global brand consistency and local flexibility </a:t>
            </a:r>
            <a:endParaRPr b="1"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7" name="Google Shape;157;p3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 txBox="1"/>
          <p:nvPr/>
        </p:nvSpPr>
        <p:spPr>
          <a:xfrm>
            <a:off x="914400" y="9185717"/>
            <a:ext cx="336313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Photo: iStock.com/Hilch</a:t>
            </a:r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5" y="0"/>
            <a:ext cx="17339998" cy="975374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4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5" name="Google Shape;165;p4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6" name="Google Shape;166;p4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67" name="Google Shape;167;p4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68" name="Google Shape;168;p4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1" name="Google Shape;171;p4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2" name="Google Shape;172;p4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"/>
          <p:cNvSpPr txBox="1"/>
          <p:nvPr/>
        </p:nvSpPr>
        <p:spPr>
          <a:xfrm>
            <a:off x="914400" y="3162588"/>
            <a:ext cx="9538199" cy="4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Are you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growing</a:t>
            </a:r>
            <a:r>
              <a:rPr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brands, regions, products, or departments? </a:t>
            </a:r>
            <a:endParaRPr i="0" sz="14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156800" lvl="0" marL="360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</a:pPr>
            <a:r>
              <a:t/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571500" lvl="0" marL="596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Easily add more sites</a:t>
            </a:r>
            <a:r>
              <a:rPr b="1"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as your organization grows, whether it’s a full-fledged website, microsite or even just a one-pager. </a:t>
            </a:r>
            <a:endParaRPr i="0" sz="4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Noto Sans Symbols"/>
              <a:buNone/>
            </a:pPr>
            <a:r>
              <a:t/>
            </a:r>
            <a:endParaRPr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4" name="Google Shape;174;p4"/>
          <p:cNvSpPr txBox="1"/>
          <p:nvPr/>
        </p:nvSpPr>
        <p:spPr>
          <a:xfrm>
            <a:off x="745450" y="1922434"/>
            <a:ext cx="9538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Scale your brand with ease</a:t>
            </a:r>
            <a:endParaRPr b="1"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5" name="Google Shape;175;p4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51515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4"/>
          <p:cNvSpPr txBox="1"/>
          <p:nvPr/>
        </p:nvSpPr>
        <p:spPr>
          <a:xfrm>
            <a:off x="914400" y="9185717"/>
            <a:ext cx="336313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Photo: iStock.com/Papapapong</a:t>
            </a:r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in Bild, das Person, Handy, Gerät, Mann enthält.&#10;&#10;Automatisch generierte Beschreibung" id="181" name="Google Shape;1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4" y="0"/>
            <a:ext cx="17339999" cy="975374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5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pSp>
        <p:nvGrpSpPr>
          <p:cNvPr id="183" name="Google Shape;183;p5"/>
          <p:cNvGrpSpPr/>
          <p:nvPr/>
        </p:nvGrpSpPr>
        <p:grpSpPr>
          <a:xfrm>
            <a:off x="15748998" y="561670"/>
            <a:ext cx="998069" cy="278434"/>
            <a:chOff x="14703448" y="692160"/>
            <a:chExt cx="1855411" cy="517609"/>
          </a:xfrm>
        </p:grpSpPr>
        <p:sp>
          <p:nvSpPr>
            <p:cNvPr id="184" name="Google Shape;184;p5"/>
            <p:cNvSpPr/>
            <p:nvPr/>
          </p:nvSpPr>
          <p:spPr>
            <a:xfrm>
              <a:off x="15315560" y="821346"/>
              <a:ext cx="1243299" cy="388423"/>
            </a:xfrm>
            <a:custGeom>
              <a:rect b="b" l="l" r="r" t="t"/>
              <a:pathLst>
                <a:path extrusionOk="0" h="253" w="812">
                  <a:moveTo>
                    <a:pt x="85" y="29"/>
                  </a:moveTo>
                  <a:cubicBezTo>
                    <a:pt x="85" y="250"/>
                    <a:pt x="85" y="250"/>
                    <a:pt x="85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40" y="2"/>
                    <a:pt x="140" y="2"/>
                    <a:pt x="140" y="2"/>
                  </a:cubicBezTo>
                  <a:cubicBezTo>
                    <a:pt x="140" y="29"/>
                    <a:pt x="140" y="29"/>
                    <a:pt x="140" y="29"/>
                  </a:cubicBezTo>
                  <a:lnTo>
                    <a:pt x="85" y="29"/>
                  </a:lnTo>
                  <a:close/>
                  <a:moveTo>
                    <a:pt x="250" y="135"/>
                  </a:moveTo>
                  <a:cubicBezTo>
                    <a:pt x="250" y="250"/>
                    <a:pt x="250" y="250"/>
                    <a:pt x="250" y="250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155" y="2"/>
                    <a:pt x="155" y="2"/>
                    <a:pt x="155" y="2"/>
                  </a:cubicBezTo>
                  <a:cubicBezTo>
                    <a:pt x="189" y="2"/>
                    <a:pt x="189" y="2"/>
                    <a:pt x="189" y="2"/>
                  </a:cubicBezTo>
                  <a:cubicBezTo>
                    <a:pt x="236" y="103"/>
                    <a:pt x="236" y="103"/>
                    <a:pt x="236" y="103"/>
                  </a:cubicBezTo>
                  <a:cubicBezTo>
                    <a:pt x="282" y="2"/>
                    <a:pt x="282" y="2"/>
                    <a:pt x="282" y="2"/>
                  </a:cubicBezTo>
                  <a:cubicBezTo>
                    <a:pt x="315" y="2"/>
                    <a:pt x="315" y="2"/>
                    <a:pt x="315" y="2"/>
                  </a:cubicBezTo>
                  <a:lnTo>
                    <a:pt x="250" y="135"/>
                  </a:lnTo>
                  <a:close/>
                  <a:moveTo>
                    <a:pt x="410" y="157"/>
                  </a:moveTo>
                  <a:cubicBezTo>
                    <a:pt x="380" y="157"/>
                    <a:pt x="380" y="157"/>
                    <a:pt x="380" y="157"/>
                  </a:cubicBezTo>
                  <a:cubicBezTo>
                    <a:pt x="380" y="250"/>
                    <a:pt x="380" y="250"/>
                    <a:pt x="380" y="250"/>
                  </a:cubicBezTo>
                  <a:cubicBezTo>
                    <a:pt x="350" y="250"/>
                    <a:pt x="350" y="250"/>
                    <a:pt x="350" y="25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50" y="2"/>
                    <a:pt x="380" y="0"/>
                    <a:pt x="410" y="0"/>
                  </a:cubicBezTo>
                  <a:cubicBezTo>
                    <a:pt x="463" y="0"/>
                    <a:pt x="479" y="33"/>
                    <a:pt x="479" y="77"/>
                  </a:cubicBezTo>
                  <a:cubicBezTo>
                    <a:pt x="479" y="130"/>
                    <a:pt x="460" y="157"/>
                    <a:pt x="410" y="157"/>
                  </a:cubicBezTo>
                  <a:moveTo>
                    <a:pt x="414" y="25"/>
                  </a:moveTo>
                  <a:cubicBezTo>
                    <a:pt x="394" y="25"/>
                    <a:pt x="380" y="28"/>
                    <a:pt x="380" y="28"/>
                  </a:cubicBezTo>
                  <a:cubicBezTo>
                    <a:pt x="380" y="131"/>
                    <a:pt x="380" y="131"/>
                    <a:pt x="380" y="131"/>
                  </a:cubicBezTo>
                  <a:cubicBezTo>
                    <a:pt x="414" y="131"/>
                    <a:pt x="414" y="131"/>
                    <a:pt x="414" y="131"/>
                  </a:cubicBezTo>
                  <a:cubicBezTo>
                    <a:pt x="434" y="131"/>
                    <a:pt x="447" y="118"/>
                    <a:pt x="447" y="79"/>
                  </a:cubicBezTo>
                  <a:cubicBezTo>
                    <a:pt x="447" y="44"/>
                    <a:pt x="439" y="25"/>
                    <a:pt x="414" y="25"/>
                  </a:cubicBezTo>
                  <a:moveTo>
                    <a:pt x="590" y="253"/>
                  </a:moveTo>
                  <a:cubicBezTo>
                    <a:pt x="532" y="253"/>
                    <a:pt x="516" y="210"/>
                    <a:pt x="516" y="123"/>
                  </a:cubicBezTo>
                  <a:cubicBezTo>
                    <a:pt x="516" y="40"/>
                    <a:pt x="532" y="0"/>
                    <a:pt x="590" y="0"/>
                  </a:cubicBezTo>
                  <a:cubicBezTo>
                    <a:pt x="648" y="0"/>
                    <a:pt x="664" y="40"/>
                    <a:pt x="664" y="123"/>
                  </a:cubicBezTo>
                  <a:cubicBezTo>
                    <a:pt x="664" y="210"/>
                    <a:pt x="648" y="253"/>
                    <a:pt x="590" y="253"/>
                  </a:cubicBezTo>
                  <a:moveTo>
                    <a:pt x="590" y="26"/>
                  </a:moveTo>
                  <a:cubicBezTo>
                    <a:pt x="558" y="26"/>
                    <a:pt x="547" y="47"/>
                    <a:pt x="547" y="125"/>
                  </a:cubicBezTo>
                  <a:cubicBezTo>
                    <a:pt x="547" y="201"/>
                    <a:pt x="558" y="227"/>
                    <a:pt x="590" y="227"/>
                  </a:cubicBezTo>
                  <a:cubicBezTo>
                    <a:pt x="622" y="227"/>
                    <a:pt x="632" y="201"/>
                    <a:pt x="632" y="125"/>
                  </a:cubicBezTo>
                  <a:cubicBezTo>
                    <a:pt x="632" y="47"/>
                    <a:pt x="622" y="26"/>
                    <a:pt x="590" y="26"/>
                  </a:cubicBezTo>
                  <a:moveTo>
                    <a:pt x="753" y="253"/>
                  </a:moveTo>
                  <a:cubicBezTo>
                    <a:pt x="735" y="253"/>
                    <a:pt x="710" y="247"/>
                    <a:pt x="706" y="246"/>
                  </a:cubicBezTo>
                  <a:cubicBezTo>
                    <a:pt x="706" y="221"/>
                    <a:pt x="706" y="221"/>
                    <a:pt x="706" y="221"/>
                  </a:cubicBezTo>
                  <a:cubicBezTo>
                    <a:pt x="715" y="222"/>
                    <a:pt x="737" y="226"/>
                    <a:pt x="752" y="226"/>
                  </a:cubicBezTo>
                  <a:cubicBezTo>
                    <a:pt x="770" y="226"/>
                    <a:pt x="782" y="211"/>
                    <a:pt x="782" y="184"/>
                  </a:cubicBezTo>
                  <a:cubicBezTo>
                    <a:pt x="782" y="151"/>
                    <a:pt x="777" y="134"/>
                    <a:pt x="752" y="134"/>
                  </a:cubicBezTo>
                  <a:cubicBezTo>
                    <a:pt x="723" y="134"/>
                    <a:pt x="723" y="134"/>
                    <a:pt x="723" y="134"/>
                  </a:cubicBezTo>
                  <a:cubicBezTo>
                    <a:pt x="723" y="109"/>
                    <a:pt x="723" y="109"/>
                    <a:pt x="723" y="109"/>
                  </a:cubicBezTo>
                  <a:cubicBezTo>
                    <a:pt x="748" y="109"/>
                    <a:pt x="748" y="109"/>
                    <a:pt x="748" y="109"/>
                  </a:cubicBezTo>
                  <a:cubicBezTo>
                    <a:pt x="777" y="109"/>
                    <a:pt x="778" y="79"/>
                    <a:pt x="778" y="65"/>
                  </a:cubicBezTo>
                  <a:cubicBezTo>
                    <a:pt x="778" y="37"/>
                    <a:pt x="769" y="26"/>
                    <a:pt x="752" y="26"/>
                  </a:cubicBezTo>
                  <a:cubicBezTo>
                    <a:pt x="736" y="26"/>
                    <a:pt x="718" y="30"/>
                    <a:pt x="708" y="32"/>
                  </a:cubicBezTo>
                  <a:cubicBezTo>
                    <a:pt x="708" y="6"/>
                    <a:pt x="708" y="6"/>
                    <a:pt x="708" y="6"/>
                  </a:cubicBezTo>
                  <a:cubicBezTo>
                    <a:pt x="712" y="5"/>
                    <a:pt x="733" y="0"/>
                    <a:pt x="751" y="0"/>
                  </a:cubicBezTo>
                  <a:cubicBezTo>
                    <a:pt x="787" y="0"/>
                    <a:pt x="808" y="16"/>
                    <a:pt x="808" y="68"/>
                  </a:cubicBezTo>
                  <a:cubicBezTo>
                    <a:pt x="808" y="92"/>
                    <a:pt x="800" y="113"/>
                    <a:pt x="781" y="120"/>
                  </a:cubicBezTo>
                  <a:cubicBezTo>
                    <a:pt x="803" y="122"/>
                    <a:pt x="812" y="145"/>
                    <a:pt x="812" y="180"/>
                  </a:cubicBezTo>
                  <a:cubicBezTo>
                    <a:pt x="812" y="233"/>
                    <a:pt x="792" y="253"/>
                    <a:pt x="753" y="253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14703448" y="699964"/>
              <a:ext cx="385822" cy="509805"/>
            </a:xfrm>
            <a:custGeom>
              <a:rect b="b" l="l" r="r" t="t"/>
              <a:pathLst>
                <a:path extrusionOk="0" h="332" w="252">
                  <a:moveTo>
                    <a:pt x="252" y="227"/>
                  </a:moveTo>
                  <a:cubicBezTo>
                    <a:pt x="247" y="228"/>
                    <a:pt x="243" y="229"/>
                    <a:pt x="237" y="229"/>
                  </a:cubicBezTo>
                  <a:cubicBezTo>
                    <a:pt x="195" y="229"/>
                    <a:pt x="132" y="79"/>
                    <a:pt x="132" y="30"/>
                  </a:cubicBezTo>
                  <a:cubicBezTo>
                    <a:pt x="132" y="11"/>
                    <a:pt x="136" y="5"/>
                    <a:pt x="142" y="0"/>
                  </a:cubicBezTo>
                  <a:cubicBezTo>
                    <a:pt x="90" y="6"/>
                    <a:pt x="27" y="25"/>
                    <a:pt x="7" y="50"/>
                  </a:cubicBezTo>
                  <a:cubicBezTo>
                    <a:pt x="3" y="56"/>
                    <a:pt x="0" y="65"/>
                    <a:pt x="0" y="78"/>
                  </a:cubicBezTo>
                  <a:cubicBezTo>
                    <a:pt x="0" y="155"/>
                    <a:pt x="83" y="332"/>
                    <a:pt x="142" y="332"/>
                  </a:cubicBezTo>
                  <a:cubicBezTo>
                    <a:pt x="169" y="332"/>
                    <a:pt x="214" y="287"/>
                    <a:pt x="252" y="2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14999100" y="692160"/>
              <a:ext cx="214153" cy="270509"/>
            </a:xfrm>
            <a:custGeom>
              <a:rect b="b" l="l" r="r" t="t"/>
              <a:pathLst>
                <a:path extrusionOk="0" h="176" w="140">
                  <a:moveTo>
                    <a:pt x="31" y="0"/>
                  </a:moveTo>
                  <a:cubicBezTo>
                    <a:pt x="85" y="0"/>
                    <a:pt x="140" y="9"/>
                    <a:pt x="140" y="39"/>
                  </a:cubicBezTo>
                  <a:cubicBezTo>
                    <a:pt x="140" y="101"/>
                    <a:pt x="100" y="176"/>
                    <a:pt x="80" y="176"/>
                  </a:cubicBezTo>
                  <a:cubicBezTo>
                    <a:pt x="44" y="176"/>
                    <a:pt x="0" y="77"/>
                    <a:pt x="0" y="27"/>
                  </a:cubicBezTo>
                  <a:cubicBezTo>
                    <a:pt x="0" y="4"/>
                    <a:pt x="9" y="0"/>
                    <a:pt x="3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87" name="Google Shape;187;p5"/>
          <p:cNvCxnSpPr/>
          <p:nvPr/>
        </p:nvCxnSpPr>
        <p:spPr>
          <a:xfrm>
            <a:off x="914400" y="1006573"/>
            <a:ext cx="15832667" cy="0"/>
          </a:xfrm>
          <a:prstGeom prst="straightConnector1">
            <a:avLst/>
          </a:prstGeom>
          <a:noFill/>
          <a:ln cap="flat" cmpd="sng" w="12700">
            <a:solidFill>
              <a:srgbClr val="51515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8" name="Google Shape;188;p5"/>
          <p:cNvSpPr/>
          <p:nvPr/>
        </p:nvSpPr>
        <p:spPr>
          <a:xfrm>
            <a:off x="13753359" y="9574031"/>
            <a:ext cx="2993707" cy="1990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5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0" name="Google Shape;190;p5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1" name="Google Shape;191;p5"/>
          <p:cNvSpPr txBox="1"/>
          <p:nvPr/>
        </p:nvSpPr>
        <p:spPr>
          <a:xfrm>
            <a:off x="914401" y="3173092"/>
            <a:ext cx="7036903" cy="4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 you have the need for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content consistency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?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571500" lvl="0" marL="596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Char char="▪"/>
            </a:pP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Easily use </a:t>
            </a:r>
            <a:r>
              <a:rPr b="1" i="0" lang="en-US" sz="40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cross-website features</a:t>
            </a:r>
            <a:r>
              <a:rPr i="0" lang="en-US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i="0" lang="en-US" sz="4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such as shared content elements &amp; templates</a:t>
            </a:r>
            <a:endParaRPr i="0" sz="4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3840"/>
              <a:buFont typeface="Noto Sans Symbols"/>
              <a:buNone/>
            </a:pPr>
            <a:r>
              <a:t/>
            </a:r>
            <a:endParaRPr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2" name="Google Shape;192;p5"/>
          <p:cNvSpPr txBox="1"/>
          <p:nvPr/>
        </p:nvSpPr>
        <p:spPr>
          <a:xfrm>
            <a:off x="745450" y="1323338"/>
            <a:ext cx="9054533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Consistently create content across sites</a:t>
            </a:r>
            <a:endParaRPr b="1"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3" name="Google Shape;193;p5"/>
          <p:cNvSpPr txBox="1"/>
          <p:nvPr/>
        </p:nvSpPr>
        <p:spPr>
          <a:xfrm>
            <a:off x="16228667" y="9269266"/>
            <a:ext cx="518400" cy="242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5"/>
          <p:cNvSpPr txBox="1"/>
          <p:nvPr/>
        </p:nvSpPr>
        <p:spPr>
          <a:xfrm>
            <a:off x="914400" y="9185717"/>
            <a:ext cx="336313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Photo: iStock.com/Thanakorn Lappattaranan</a:t>
            </a:r>
            <a:endParaRPr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2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0" name="Google Shape;200;p6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1" name="Google Shape;201;p6"/>
          <p:cNvSpPr txBox="1"/>
          <p:nvPr/>
        </p:nvSpPr>
        <p:spPr>
          <a:xfrm>
            <a:off x="1434284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2" name="Google Shape;202;p6"/>
          <p:cNvSpPr txBox="1"/>
          <p:nvPr/>
        </p:nvSpPr>
        <p:spPr>
          <a:xfrm>
            <a:off x="1378518" y="1647210"/>
            <a:ext cx="14583225" cy="66105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400"/>
              <a:buFont typeface="Arial"/>
              <a:buNone/>
            </a:pPr>
            <a:r>
              <a:rPr b="1" i="0" lang="en-US" sz="8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MINIMIZE COSTS 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400"/>
              <a:buFont typeface="Arial"/>
              <a:buNone/>
            </a:pPr>
            <a:r>
              <a:rPr b="1" i="0" lang="en-US" sz="8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BY PAYING FOR ONLY 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400"/>
              <a:buFont typeface="Arial"/>
              <a:buNone/>
            </a:pPr>
            <a:r>
              <a:rPr b="1" i="0" lang="en-US" sz="8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ONE INSTALLATION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7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8" name="Google Shape;208;p7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9" name="Google Shape;209;p7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0" name="Google Shape;210;p7"/>
          <p:cNvSpPr txBox="1"/>
          <p:nvPr/>
        </p:nvSpPr>
        <p:spPr>
          <a:xfrm>
            <a:off x="914400" y="2049971"/>
            <a:ext cx="12884100" cy="13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Multisite Key Features</a:t>
            </a:r>
            <a:endParaRPr b="1" i="0" sz="48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40"/>
              <a:buFont typeface="Arial"/>
              <a:buNone/>
            </a:pPr>
            <a:r>
              <a:rPr i="0" lang="en-US" sz="3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Manage multiple websites from a single platform</a:t>
            </a:r>
            <a:endParaRPr b="1" i="0" sz="4800" u="none" cap="none" strike="noStrike">
              <a:solidFill>
                <a:schemeClr val="accen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1" name="Google Shape;211;p7"/>
          <p:cNvSpPr txBox="1"/>
          <p:nvPr>
            <p:ph idx="1" type="body"/>
          </p:nvPr>
        </p:nvSpPr>
        <p:spPr>
          <a:xfrm>
            <a:off x="914399" y="3702971"/>
            <a:ext cx="15803217" cy="64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499110" lvl="0" marL="5397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Noto Sans Symbols"/>
              <a:buChar char="▪"/>
            </a:pPr>
            <a:r>
              <a:rPr b="1" lang="en-US" sz="32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Manage multiple sites</a:t>
            </a:r>
            <a:r>
              <a:rPr lang="en-US" sz="3200">
                <a:latin typeface="Source Sans Pro"/>
                <a:ea typeface="Source Sans Pro"/>
                <a:cs typeface="Source Sans Pro"/>
                <a:sym typeface="Source Sans Pro"/>
              </a:rPr>
              <a:t> with a single installation with central content and brand strategy administration and control</a:t>
            </a:r>
            <a:endParaRPr sz="3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99110" lvl="0" marL="5397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Noto Sans Symbols"/>
              <a:buChar char="▪"/>
            </a:pPr>
            <a:r>
              <a:rPr b="1" lang="en-US" sz="32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Granular user permissions:</a:t>
            </a:r>
            <a:r>
              <a:rPr lang="en-US" sz="3200">
                <a:latin typeface="Source Sans Pro"/>
                <a:ea typeface="Source Sans Pro"/>
                <a:cs typeface="Source Sans Pro"/>
                <a:sym typeface="Source Sans Pro"/>
              </a:rPr>
              <a:t> easily configure editor roles across multiple websites.</a:t>
            </a:r>
            <a:endParaRPr sz="3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99110" lvl="0" marL="5397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Noto Sans Symbols"/>
              <a:buChar char="▪"/>
            </a:pPr>
            <a:r>
              <a:rPr b="1" lang="en-US" sz="32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Shared content elements:</a:t>
            </a:r>
            <a:r>
              <a:rPr lang="en-US" sz="3200">
                <a:latin typeface="Source Sans Pro"/>
                <a:ea typeface="Source Sans Pro"/>
                <a:cs typeface="Source Sans Pro"/>
                <a:sym typeface="Source Sans Pro"/>
              </a:rPr>
              <a:t> You can create and manage content elements that can be shared across different sites. </a:t>
            </a:r>
            <a:endParaRPr sz="32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99110" lvl="0" marL="5397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200"/>
              <a:buFont typeface="Noto Sans Symbols"/>
              <a:buChar char="▪"/>
            </a:pPr>
            <a:r>
              <a:rPr b="1" lang="en-US" sz="32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Shared templates &amp; features: </a:t>
            </a:r>
            <a:r>
              <a:rPr lang="en-US" sz="3200">
                <a:latin typeface="Source Sans Pro"/>
                <a:ea typeface="Source Sans Pro"/>
                <a:cs typeface="Source Sans Pro"/>
                <a:sym typeface="Source Sans Pro"/>
              </a:rPr>
              <a:t>shared templates for content elements and features/plugins that can be used across different sites. </a:t>
            </a:r>
            <a:endParaRPr sz="32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8"/>
          <p:cNvSpPr txBox="1"/>
          <p:nvPr>
            <p:ph idx="1" type="body"/>
          </p:nvPr>
        </p:nvSpPr>
        <p:spPr>
          <a:xfrm>
            <a:off x="13754113" y="9269265"/>
            <a:ext cx="829111" cy="24217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7" name="Google Shape;217;p8"/>
          <p:cNvSpPr txBox="1"/>
          <p:nvPr>
            <p:ph type="title"/>
          </p:nvPr>
        </p:nvSpPr>
        <p:spPr>
          <a:xfrm>
            <a:off x="914400" y="625935"/>
            <a:ext cx="12447587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8700"/>
              </a:buClr>
              <a:buSzPts val="1900"/>
              <a:buFont typeface="Arial"/>
              <a:buNone/>
            </a:pPr>
            <a:r>
              <a:rPr lang="en-US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8" name="Google Shape;218;p8"/>
          <p:cNvSpPr txBox="1"/>
          <p:nvPr/>
        </p:nvSpPr>
        <p:spPr>
          <a:xfrm>
            <a:off x="14342844" y="9269266"/>
            <a:ext cx="1400175" cy="2421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19" name="Google Shape;219;p8"/>
          <p:cNvSpPr txBox="1"/>
          <p:nvPr/>
        </p:nvSpPr>
        <p:spPr>
          <a:xfrm>
            <a:off x="1378518" y="1647210"/>
            <a:ext cx="14583225" cy="66105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400"/>
              <a:buFont typeface="Arial"/>
              <a:buNone/>
            </a:pPr>
            <a:r>
              <a:rPr b="1" i="0" lang="en-US" sz="8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CASE STUDY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ransition spd="med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"/>
          <p:cNvSpPr txBox="1"/>
          <p:nvPr>
            <p:ph type="title"/>
          </p:nvPr>
        </p:nvSpPr>
        <p:spPr>
          <a:xfrm>
            <a:off x="914400" y="625935"/>
            <a:ext cx="12447600" cy="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15151"/>
              </a:buClr>
              <a:buSzPts val="190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TYPO3 CMS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25" name="Google Shape;225;p9"/>
          <p:cNvSpPr txBox="1"/>
          <p:nvPr>
            <p:ph idx="2" type="body"/>
          </p:nvPr>
        </p:nvSpPr>
        <p:spPr>
          <a:xfrm>
            <a:off x="13754113" y="9269265"/>
            <a:ext cx="8292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"/>
              <a:buFont typeface="Arial"/>
              <a:buNone/>
            </a:pPr>
            <a:r>
              <a:rPr lang="en-US">
                <a:latin typeface="Source Sans Pro"/>
                <a:ea typeface="Source Sans Pro"/>
                <a:cs typeface="Source Sans Pro"/>
                <a:sym typeface="Source Sans Pro"/>
              </a:rPr>
              <a:t>2024</a:t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26" name="Google Shape;226;p9"/>
          <p:cNvSpPr txBox="1"/>
          <p:nvPr/>
        </p:nvSpPr>
        <p:spPr>
          <a:xfrm>
            <a:off x="14342844" y="9269266"/>
            <a:ext cx="14001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Arial"/>
              <a:buNone/>
            </a:pPr>
            <a:r>
              <a:rPr i="0" lang="en-US" sz="1200" u="none" cap="none" strike="noStrike">
                <a:solidFill>
                  <a:srgbClr val="51515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TYPO3 GmbH</a:t>
            </a:r>
            <a:endParaRPr i="0" sz="14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27" name="Google Shape;227;p9"/>
          <p:cNvSpPr txBox="1"/>
          <p:nvPr>
            <p:ph idx="1" type="body"/>
          </p:nvPr>
        </p:nvSpPr>
        <p:spPr>
          <a:xfrm>
            <a:off x="914400" y="3201919"/>
            <a:ext cx="15817500" cy="55060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latin typeface="Source Sans Pro"/>
                <a:ea typeface="Source Sans Pro"/>
                <a:cs typeface="Source Sans Pro"/>
                <a:sym typeface="Source Sans Pro"/>
              </a:rPr>
              <a:t>Client</a:t>
            </a:r>
            <a:r>
              <a:rPr lang="en-US" sz="3300">
                <a:latin typeface="Source Sans Pro"/>
                <a:ea typeface="Source Sans Pro"/>
                <a:cs typeface="Source Sans Pro"/>
                <a:sym typeface="Source Sans Pro"/>
              </a:rPr>
              <a:t>: 	steute Technologies</a:t>
            </a:r>
            <a:endParaRPr sz="33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latin typeface="Source Sans Pro"/>
                <a:ea typeface="Source Sans Pro"/>
                <a:cs typeface="Source Sans Pro"/>
                <a:sym typeface="Source Sans Pro"/>
              </a:rPr>
              <a:t>Agency</a:t>
            </a:r>
            <a:r>
              <a:rPr lang="en-US" sz="3300">
                <a:latin typeface="Source Sans Pro"/>
                <a:ea typeface="Source Sans Pro"/>
                <a:cs typeface="Source Sans Pro"/>
                <a:sym typeface="Source Sans Pro"/>
              </a:rPr>
              <a:t>: 	orangefluid GmbH </a:t>
            </a:r>
            <a:endParaRPr sz="33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300">
                <a:latin typeface="Source Sans Pro"/>
                <a:ea typeface="Source Sans Pro"/>
                <a:cs typeface="Source Sans Pro"/>
                <a:sym typeface="Source Sans Pro"/>
              </a:rPr>
              <a:t>Link</a:t>
            </a:r>
            <a:r>
              <a:rPr lang="en-US" sz="3300">
                <a:latin typeface="Source Sans Pro"/>
                <a:ea typeface="Source Sans Pro"/>
                <a:cs typeface="Source Sans Pro"/>
                <a:sym typeface="Source Sans Pro"/>
              </a:rPr>
              <a:t>: 	</a:t>
            </a:r>
            <a:r>
              <a:rPr lang="en-US" sz="3300" u="sng">
                <a:solidFill>
                  <a:schemeClr val="hlink"/>
                </a:solidFill>
                <a:latin typeface="Source Sans Pro"/>
                <a:ea typeface="Source Sans Pro"/>
                <a:cs typeface="Source Sans Pro"/>
                <a:sym typeface="Source Sans Pro"/>
                <a:hlinkClick r:id="rId3"/>
              </a:rPr>
              <a:t>typo3.com/customers/case-studies/steute-technologies</a:t>
            </a:r>
            <a:endParaRPr sz="33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840"/>
              <a:buNone/>
            </a:pPr>
            <a:r>
              <a:t/>
            </a:r>
            <a:endParaRPr sz="34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solidFill>
                  <a:srgbClr val="F083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Challenge</a:t>
            </a:r>
            <a:endParaRPr b="1" sz="3400">
              <a:solidFill>
                <a:srgbClr val="F083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57200" lvl="0" marL="4699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400"/>
              <a:buFont typeface="Source Sans Pro"/>
              <a:buChar char="▪"/>
            </a:pPr>
            <a:r>
              <a:rPr lang="en-US" sz="3400">
                <a:latin typeface="Source Sans Pro"/>
                <a:ea typeface="Source Sans Pro"/>
                <a:cs typeface="Source Sans Pro"/>
                <a:sym typeface="Source Sans Pro"/>
              </a:rPr>
              <a:t>a collection of websites with different, outdated underlying CMS systems, making content editing time-consuming and incohesive</a:t>
            </a:r>
            <a:br>
              <a:rPr lang="en-US" sz="3400">
                <a:latin typeface="Source Sans Pro"/>
                <a:ea typeface="Source Sans Pro"/>
                <a:cs typeface="Source Sans Pro"/>
                <a:sym typeface="Source Sans Pro"/>
              </a:rPr>
            </a:br>
            <a:endParaRPr sz="34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457200" lvl="0" marL="469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Font typeface="Source Sans Pro"/>
              <a:buChar char="▪"/>
            </a:pPr>
            <a:r>
              <a:rPr lang="en-US" sz="3400">
                <a:latin typeface="Source Sans Pro"/>
                <a:ea typeface="Source Sans Pro"/>
                <a:cs typeface="Source Sans Pro"/>
                <a:sym typeface="Source Sans Pro"/>
              </a:rPr>
              <a:t>Slow in terms of editorial work as well as technical optimization</a:t>
            </a:r>
            <a:endParaRPr sz="34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4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3840"/>
              <a:buNone/>
            </a:pPr>
            <a:r>
              <a:t/>
            </a:r>
            <a:endParaRPr sz="34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pic>
        <p:nvPicPr>
          <p:cNvPr descr="Ein Bild, das Schrift, Logo, Grafiken, Typografie enthält.&#10;&#10;Automatisch generierte Beschreibung" id="228" name="Google Shape;22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1779876"/>
            <a:ext cx="2857500" cy="711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in Bild, das Text, Schrift, Grafiken, Logo enthält.&#10;&#10;Automatisch generierte Beschreibung" id="229" name="Google Shape;229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98638" y="1779875"/>
            <a:ext cx="3384968" cy="7108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YPO3 NEW">
  <a:themeElements>
    <a:clrScheme name="TYPO3">
      <a:dk1>
        <a:srgbClr val="000000"/>
      </a:dk1>
      <a:lt1>
        <a:srgbClr val="FFFFFF"/>
      </a:lt1>
      <a:dk2>
        <a:srgbClr val="333333"/>
      </a:dk2>
      <a:lt2>
        <a:srgbClr val="DCDEE0"/>
      </a:lt2>
      <a:accent1>
        <a:srgbClr val="FF8200"/>
      </a:accent1>
      <a:accent2>
        <a:srgbClr val="BF6100"/>
      </a:accent2>
      <a:accent3>
        <a:srgbClr val="FECD99"/>
      </a:accent3>
      <a:accent4>
        <a:srgbClr val="00882B"/>
      </a:accent4>
      <a:accent5>
        <a:srgbClr val="333333"/>
      </a:accent5>
      <a:accent6>
        <a:srgbClr val="A1A6AB"/>
      </a:accent6>
      <a:hlink>
        <a:srgbClr val="FF8200"/>
      </a:hlink>
      <a:folHlink>
        <a:srgbClr val="FF82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