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9753600" cx="17340250"/>
  <p:notesSz cx="6858000" cy="9144000"/>
  <p:embeddedFontLst>
    <p:embeddedFont>
      <p:font typeface="Helvetica Neue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72">
          <p15:clr>
            <a:srgbClr val="A4A3A4"/>
          </p15:clr>
        </p15:guide>
        <p15:guide id="2" pos="5462">
          <p15:clr>
            <a:srgbClr val="A4A3A4"/>
          </p15:clr>
        </p15:guide>
      </p15:sldGuideLst>
    </p:ext>
    <p:ext uri="GoogleSlidesCustomDataVersion2">
      <go:slidesCustomData xmlns:go="http://customooxmlschemas.google.com/" r:id="rId16" roundtripDataSignature="AMtx7micYXVD3NgStoWfNBlcP3G8BuL7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72" orient="horz"/>
        <p:guide pos="546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HelveticaNeue-bold.fntdata"/><Relationship Id="rId12" Type="http://schemas.openxmlformats.org/officeDocument/2006/relationships/font" Target="fonts/HelveticaNeu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HelveticaNeue-boldItalic.fntdata"/><Relationship Id="rId14" Type="http://schemas.openxmlformats.org/officeDocument/2006/relationships/font" Target="fonts/HelveticaNeue-italic.fntdata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" name="Google Shape;12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5" name="Google Shape;135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TYPO3 is a software that adapts to your needs and mirrors the roles in your company from editor to content deliverer to administrator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showMasterSp="0">
  <p:cSld name="Titelfoli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8"/>
          <p:cNvGrpSpPr/>
          <p:nvPr/>
        </p:nvGrpSpPr>
        <p:grpSpPr>
          <a:xfrm>
            <a:off x="14823583" y="8431619"/>
            <a:ext cx="1600756" cy="446567"/>
            <a:chOff x="14703448" y="692160"/>
            <a:chExt cx="1855411" cy="517609"/>
          </a:xfrm>
        </p:grpSpPr>
        <p:sp>
          <p:nvSpPr>
            <p:cNvPr id="32" name="Google Shape;32;p8"/>
            <p:cNvSpPr/>
            <p:nvPr/>
          </p:nvSpPr>
          <p:spPr>
            <a:xfrm>
              <a:off x="15315560" y="82134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8"/>
            <p:cNvSpPr/>
            <p:nvPr/>
          </p:nvSpPr>
          <p:spPr>
            <a:xfrm>
              <a:off x="14703448" y="699964"/>
              <a:ext cx="385822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8"/>
            <p:cNvSpPr/>
            <p:nvPr/>
          </p:nvSpPr>
          <p:spPr>
            <a:xfrm>
              <a:off x="14999100" y="69216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6314721" y="6333067"/>
            <a:ext cx="9681151" cy="1084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120"/>
              <a:buFont typeface="Arial"/>
              <a:buNone/>
              <a:defRPr b="0" i="0" sz="3900">
                <a:solidFill>
                  <a:srgbClr val="FE87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2" type="body"/>
          </p:nvPr>
        </p:nvSpPr>
        <p:spPr>
          <a:xfrm>
            <a:off x="6328575" y="5167968"/>
            <a:ext cx="9681151" cy="1084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280"/>
              <a:buFont typeface="Arial"/>
              <a:buNone/>
              <a:defRPr b="1" i="0" sz="6600">
                <a:solidFill>
                  <a:srgbClr val="FE87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size image">
  <p:cSld name="full size image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 Statement" showMasterSp="0">
  <p:cSld name="Intro Statem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9"/>
          <p:cNvGrpSpPr/>
          <p:nvPr/>
        </p:nvGrpSpPr>
        <p:grpSpPr>
          <a:xfrm>
            <a:off x="15748684" y="543661"/>
            <a:ext cx="998381" cy="278521"/>
            <a:chOff x="14706723" y="688770"/>
            <a:chExt cx="1855413" cy="517609"/>
          </a:xfrm>
        </p:grpSpPr>
        <p:sp>
          <p:nvSpPr>
            <p:cNvPr id="39" name="Google Shape;39;p9"/>
            <p:cNvSpPr/>
            <p:nvPr/>
          </p:nvSpPr>
          <p:spPr>
            <a:xfrm>
              <a:off x="15318837" y="81795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9"/>
            <p:cNvSpPr/>
            <p:nvPr/>
          </p:nvSpPr>
          <p:spPr>
            <a:xfrm>
              <a:off x="14706723" y="696574"/>
              <a:ext cx="385821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rgbClr val="FE87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9"/>
            <p:cNvSpPr/>
            <p:nvPr/>
          </p:nvSpPr>
          <p:spPr>
            <a:xfrm>
              <a:off x="15002377" y="68877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rgbClr val="FE87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" name="Google Shape;42;p9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9"/>
          <p:cNvSpPr txBox="1"/>
          <p:nvPr>
            <p:ph idx="1" type="body"/>
          </p:nvPr>
        </p:nvSpPr>
        <p:spPr>
          <a:xfrm>
            <a:off x="13361987" y="9269265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b="1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14828492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9"/>
          <p:cNvSpPr/>
          <p:nvPr/>
        </p:nvSpPr>
        <p:spPr>
          <a:xfrm>
            <a:off x="13753359" y="9574031"/>
            <a:ext cx="2993707" cy="199031"/>
          </a:xfrm>
          <a:prstGeom prst="rect">
            <a:avLst/>
          </a:prstGeom>
          <a:solidFill>
            <a:srgbClr val="FE8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9"/>
          <p:cNvSpPr txBox="1"/>
          <p:nvPr>
            <p:ph idx="3" type="body"/>
          </p:nvPr>
        </p:nvSpPr>
        <p:spPr>
          <a:xfrm>
            <a:off x="-1" y="1377386"/>
            <a:ext cx="17340262" cy="699110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7680"/>
              <a:buFont typeface="Arial"/>
              <a:buNone/>
              <a:defRPr b="1" i="0" sz="9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7" name="Google Shape;47;p9"/>
          <p:cNvCxnSpPr/>
          <p:nvPr/>
        </p:nvCxnSpPr>
        <p:spPr>
          <a:xfrm>
            <a:off x="914400" y="1006573"/>
            <a:ext cx="1583266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rmal">
  <p:cSld name="Normal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914400" y="1444400"/>
            <a:ext cx="15817516" cy="72504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47244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4953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4200"/>
              <a:buChar char="▪"/>
              <a:defRPr/>
            </a:lvl2pPr>
            <a:lvl3pPr indent="-457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900"/>
              <a:buFont typeface="Arial"/>
              <a:buNone/>
              <a:defRPr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rgbClr val="515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0"/>
          <p:cNvSpPr txBox="1"/>
          <p:nvPr>
            <p:ph idx="2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b="1" i="0"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3" type="body"/>
          </p:nvPr>
        </p:nvSpPr>
        <p:spPr>
          <a:xfrm>
            <a:off x="1458322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orange" showMasterSp="0">
  <p:cSld name="Section_orang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11"/>
          <p:cNvGrpSpPr/>
          <p:nvPr/>
        </p:nvGrpSpPr>
        <p:grpSpPr>
          <a:xfrm>
            <a:off x="15748686" y="543661"/>
            <a:ext cx="998380" cy="278521"/>
            <a:chOff x="14706725" y="688770"/>
            <a:chExt cx="1855411" cy="517609"/>
          </a:xfrm>
        </p:grpSpPr>
        <p:sp>
          <p:nvSpPr>
            <p:cNvPr id="57" name="Google Shape;57;p11"/>
            <p:cNvSpPr/>
            <p:nvPr/>
          </p:nvSpPr>
          <p:spPr>
            <a:xfrm>
              <a:off x="15318837" y="81795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1"/>
            <p:cNvSpPr/>
            <p:nvPr/>
          </p:nvSpPr>
          <p:spPr>
            <a:xfrm>
              <a:off x="14706725" y="696574"/>
              <a:ext cx="385822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1"/>
            <p:cNvSpPr/>
            <p:nvPr/>
          </p:nvSpPr>
          <p:spPr>
            <a:xfrm>
              <a:off x="15002377" y="68877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0" name="Google Shape;60;p11"/>
          <p:cNvCxnSpPr/>
          <p:nvPr/>
        </p:nvCxnSpPr>
        <p:spPr>
          <a:xfrm>
            <a:off x="914400" y="1006573"/>
            <a:ext cx="1583266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1" name="Google Shape;61;p11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1"/>
          <p:cNvSpPr txBox="1"/>
          <p:nvPr>
            <p:ph idx="1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b="1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2" type="body"/>
          </p:nvPr>
        </p:nvSpPr>
        <p:spPr>
          <a:xfrm>
            <a:off x="1458322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1"/>
          <p:cNvSpPr/>
          <p:nvPr/>
        </p:nvSpPr>
        <p:spPr>
          <a:xfrm>
            <a:off x="13753359" y="9574031"/>
            <a:ext cx="2993707" cy="1990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1"/>
          <p:cNvSpPr txBox="1"/>
          <p:nvPr>
            <p:ph idx="3" type="body"/>
          </p:nvPr>
        </p:nvSpPr>
        <p:spPr>
          <a:xfrm>
            <a:off x="-1" y="1377386"/>
            <a:ext cx="17340262" cy="699110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7680"/>
              <a:buFont typeface="Arial"/>
              <a:buNone/>
              <a:defRPr b="1" i="0" sz="9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 showMasterSp="0">
  <p:cSld name="Agend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idx="12" type="sldNum"/>
          </p:nvPr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12"/>
          <p:cNvSpPr txBox="1"/>
          <p:nvPr>
            <p:ph idx="1" type="body"/>
          </p:nvPr>
        </p:nvSpPr>
        <p:spPr>
          <a:xfrm>
            <a:off x="874140" y="1849437"/>
            <a:ext cx="15832667" cy="67379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216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40"/>
              <a:buFont typeface="Arial"/>
              <a:buAutoNum type="arabicPeriod"/>
              <a:defRPr sz="3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953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4200"/>
              <a:buFont typeface="Arial"/>
              <a:buAutoNum type="arabicPeriod"/>
              <a:defRPr/>
            </a:lvl2pPr>
            <a:lvl3pPr indent="-457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Font typeface="Arial"/>
              <a:buAutoNum type="arabicPeriod"/>
              <a:defRPr/>
            </a:lvl3pPr>
            <a:lvl4pPr indent="-508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4400"/>
              <a:buFont typeface="Arial"/>
              <a:buAutoNum type="arabicPeriod"/>
              <a:defRPr/>
            </a:lvl4pPr>
            <a:lvl5pPr indent="-508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4400"/>
              <a:buFont typeface="Arial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2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b="1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3" type="body"/>
          </p:nvPr>
        </p:nvSpPr>
        <p:spPr>
          <a:xfrm>
            <a:off x="1458322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2"/>
          <p:cNvSpPr/>
          <p:nvPr/>
        </p:nvSpPr>
        <p:spPr>
          <a:xfrm>
            <a:off x="13753359" y="9574031"/>
            <a:ext cx="2993707" cy="1990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" name="Google Shape;73;p12"/>
          <p:cNvCxnSpPr/>
          <p:nvPr/>
        </p:nvCxnSpPr>
        <p:spPr>
          <a:xfrm>
            <a:off x="914400" y="1006573"/>
            <a:ext cx="15832667" cy="0"/>
          </a:xfrm>
          <a:prstGeom prst="straightConnector1">
            <a:avLst/>
          </a:prstGeom>
          <a:noFill/>
          <a:ln cap="flat" cmpd="sng" w="12700">
            <a:solidFill>
              <a:srgbClr val="8C8C8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" name="Google Shape;74;p12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8700"/>
              </a:buClr>
              <a:buSzPts val="1900"/>
              <a:buFont typeface="Arial"/>
              <a:buNone/>
              <a:defRPr>
                <a:solidFill>
                  <a:srgbClr val="FE87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5" name="Google Shape;7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82286" y="555947"/>
            <a:ext cx="998380" cy="2662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12"/>
          <p:cNvGrpSpPr/>
          <p:nvPr/>
        </p:nvGrpSpPr>
        <p:grpSpPr>
          <a:xfrm>
            <a:off x="15748686" y="543661"/>
            <a:ext cx="998380" cy="278521"/>
            <a:chOff x="14706725" y="688770"/>
            <a:chExt cx="1855411" cy="517609"/>
          </a:xfrm>
        </p:grpSpPr>
        <p:sp>
          <p:nvSpPr>
            <p:cNvPr id="77" name="Google Shape;77;p12"/>
            <p:cNvSpPr/>
            <p:nvPr/>
          </p:nvSpPr>
          <p:spPr>
            <a:xfrm>
              <a:off x="15318837" y="81795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2"/>
            <p:cNvSpPr/>
            <p:nvPr/>
          </p:nvSpPr>
          <p:spPr>
            <a:xfrm>
              <a:off x="14706725" y="696574"/>
              <a:ext cx="385822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2"/>
            <p:cNvSpPr/>
            <p:nvPr/>
          </p:nvSpPr>
          <p:spPr>
            <a:xfrm>
              <a:off x="15002377" y="68877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blue" showMasterSp="0">
  <p:cSld name="Section_blu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3"/>
          <p:cNvGrpSpPr/>
          <p:nvPr/>
        </p:nvGrpSpPr>
        <p:grpSpPr>
          <a:xfrm>
            <a:off x="15748686" y="543661"/>
            <a:ext cx="998380" cy="278521"/>
            <a:chOff x="14706725" y="688770"/>
            <a:chExt cx="1855411" cy="517609"/>
          </a:xfrm>
        </p:grpSpPr>
        <p:sp>
          <p:nvSpPr>
            <p:cNvPr id="82" name="Google Shape;82;p13"/>
            <p:cNvSpPr/>
            <p:nvPr/>
          </p:nvSpPr>
          <p:spPr>
            <a:xfrm>
              <a:off x="15318837" y="81795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14706725" y="696574"/>
              <a:ext cx="385822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15002377" y="68877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5" name="Google Shape;85;p13"/>
          <p:cNvCxnSpPr/>
          <p:nvPr/>
        </p:nvCxnSpPr>
        <p:spPr>
          <a:xfrm>
            <a:off x="914400" y="1006573"/>
            <a:ext cx="1583266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6" name="Google Shape;86;p13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3"/>
          <p:cNvSpPr txBox="1"/>
          <p:nvPr>
            <p:ph idx="1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b="1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2" type="body"/>
          </p:nvPr>
        </p:nvSpPr>
        <p:spPr>
          <a:xfrm>
            <a:off x="1458322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3"/>
          <p:cNvSpPr/>
          <p:nvPr/>
        </p:nvSpPr>
        <p:spPr>
          <a:xfrm>
            <a:off x="13753359" y="9574031"/>
            <a:ext cx="2993707" cy="199031"/>
          </a:xfrm>
          <a:prstGeom prst="rect">
            <a:avLst/>
          </a:prstGeom>
          <a:solidFill>
            <a:srgbClr val="FE8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/>
          <p:nvPr>
            <p:ph idx="3" type="body"/>
          </p:nvPr>
        </p:nvSpPr>
        <p:spPr>
          <a:xfrm>
            <a:off x="-1" y="3441396"/>
            <a:ext cx="17340262" cy="1277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7680"/>
              <a:buFont typeface="Arial"/>
              <a:buNone/>
              <a:defRPr b="1" i="0" sz="9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92" name="Google Shape;92;p13"/>
          <p:cNvCxnSpPr/>
          <p:nvPr/>
        </p:nvCxnSpPr>
        <p:spPr>
          <a:xfrm>
            <a:off x="7950130" y="5028676"/>
            <a:ext cx="1440000" cy="0"/>
          </a:xfrm>
          <a:prstGeom prst="straightConnector1">
            <a:avLst/>
          </a:prstGeom>
          <a:noFill/>
          <a:ln cap="rnd" cmpd="sng" w="1016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3" name="Google Shape;93;p13"/>
          <p:cNvSpPr txBox="1"/>
          <p:nvPr>
            <p:ph idx="4" type="body"/>
          </p:nvPr>
        </p:nvSpPr>
        <p:spPr>
          <a:xfrm>
            <a:off x="-1" y="5518001"/>
            <a:ext cx="17340264" cy="2326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Arial"/>
              <a:buNone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Slide" showMasterSp="0">
  <p:cSld name="Thank You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14"/>
          <p:cNvCxnSpPr/>
          <p:nvPr/>
        </p:nvCxnSpPr>
        <p:spPr>
          <a:xfrm>
            <a:off x="914400" y="1006573"/>
            <a:ext cx="15832667" cy="0"/>
          </a:xfrm>
          <a:prstGeom prst="straightConnector1">
            <a:avLst/>
          </a:prstGeom>
          <a:noFill/>
          <a:ln cap="flat" cmpd="sng" w="12700">
            <a:solidFill>
              <a:srgbClr val="51515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6" name="Google Shape;96;p14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900"/>
              <a:buFont typeface="Arial"/>
              <a:buNone/>
              <a:defRPr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4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rgbClr val="515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b="1" i="0"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idx="2" type="body"/>
          </p:nvPr>
        </p:nvSpPr>
        <p:spPr>
          <a:xfrm>
            <a:off x="1458322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4"/>
          <p:cNvSpPr/>
          <p:nvPr/>
        </p:nvSpPr>
        <p:spPr>
          <a:xfrm>
            <a:off x="13753359" y="9574031"/>
            <a:ext cx="2993707" cy="199031"/>
          </a:xfrm>
          <a:prstGeom prst="rect">
            <a:avLst/>
          </a:prstGeom>
          <a:solidFill>
            <a:srgbClr val="FE8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 txBox="1"/>
          <p:nvPr>
            <p:ph idx="3" type="body"/>
          </p:nvPr>
        </p:nvSpPr>
        <p:spPr>
          <a:xfrm>
            <a:off x="914400" y="2355018"/>
            <a:ext cx="10012102" cy="1277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7680"/>
              <a:buFont typeface="Arial"/>
              <a:buNone/>
              <a:defRPr b="1" i="0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02" name="Google Shape;102;p14"/>
          <p:cNvCxnSpPr/>
          <p:nvPr/>
        </p:nvCxnSpPr>
        <p:spPr>
          <a:xfrm>
            <a:off x="927652" y="3942298"/>
            <a:ext cx="1440000" cy="0"/>
          </a:xfrm>
          <a:prstGeom prst="straightConnector1">
            <a:avLst/>
          </a:prstGeom>
          <a:noFill/>
          <a:ln cap="rnd" cmpd="sng" w="101600">
            <a:solidFill>
              <a:srgbClr val="FE87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3" name="Google Shape;103;p14"/>
          <p:cNvSpPr txBox="1"/>
          <p:nvPr>
            <p:ph idx="4" type="body"/>
          </p:nvPr>
        </p:nvSpPr>
        <p:spPr>
          <a:xfrm>
            <a:off x="914399" y="4431623"/>
            <a:ext cx="10012103" cy="1889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Arial"/>
              <a:buNone/>
              <a:def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104" name="Google Shape;104;p14"/>
          <p:cNvGrpSpPr/>
          <p:nvPr/>
        </p:nvGrpSpPr>
        <p:grpSpPr>
          <a:xfrm>
            <a:off x="15748998" y="561670"/>
            <a:ext cx="998069" cy="278434"/>
            <a:chOff x="14703448" y="692160"/>
            <a:chExt cx="1855411" cy="517609"/>
          </a:xfrm>
        </p:grpSpPr>
        <p:sp>
          <p:nvSpPr>
            <p:cNvPr id="105" name="Google Shape;105;p14"/>
            <p:cNvSpPr/>
            <p:nvPr/>
          </p:nvSpPr>
          <p:spPr>
            <a:xfrm>
              <a:off x="15315560" y="82134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14703448" y="699964"/>
              <a:ext cx="385822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14999100" y="69216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" name="Google Shape;108;p14"/>
          <p:cNvSpPr txBox="1"/>
          <p:nvPr>
            <p:ph idx="5" type="body"/>
          </p:nvPr>
        </p:nvSpPr>
        <p:spPr>
          <a:xfrm>
            <a:off x="927652" y="6733842"/>
            <a:ext cx="14253884" cy="2326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7084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(left), image (right)">
  <p:cSld name="Text (left), image (right)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idx="1" type="body"/>
          </p:nvPr>
        </p:nvSpPr>
        <p:spPr>
          <a:xfrm>
            <a:off x="914400" y="1444400"/>
            <a:ext cx="7202905" cy="72504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452119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Char char="▪"/>
              <a:defRPr sz="4400">
                <a:latin typeface="Arial"/>
                <a:ea typeface="Arial"/>
                <a:cs typeface="Arial"/>
                <a:sym typeface="Arial"/>
              </a:defRPr>
            </a:lvl1pPr>
            <a:lvl2pPr indent="-482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4000"/>
              <a:buChar char="▪"/>
              <a:defRPr sz="4000"/>
            </a:lvl2pPr>
            <a:lvl3pPr indent="-457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15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900"/>
              <a:buFont typeface="Arial"/>
              <a:buNone/>
              <a:defRPr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5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rgbClr val="515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5"/>
          <p:cNvSpPr txBox="1"/>
          <p:nvPr>
            <p:ph idx="2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b="1" i="0"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3" type="body"/>
          </p:nvPr>
        </p:nvSpPr>
        <p:spPr>
          <a:xfrm>
            <a:off x="1458322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5"/>
          <p:cNvSpPr/>
          <p:nvPr>
            <p:ph idx="4" type="pic"/>
          </p:nvPr>
        </p:nvSpPr>
        <p:spPr>
          <a:xfrm>
            <a:off x="9222959" y="1444625"/>
            <a:ext cx="7523579" cy="72501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(right), image (left)">
  <p:cSld name="Text (right), image (left)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9223490" y="1444400"/>
            <a:ext cx="7523578" cy="72504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452119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Char char="▪"/>
              <a:defRPr sz="4400">
                <a:latin typeface="Arial"/>
                <a:ea typeface="Arial"/>
                <a:cs typeface="Arial"/>
                <a:sym typeface="Arial"/>
              </a:defRPr>
            </a:lvl1pPr>
            <a:lvl2pPr indent="-482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4000"/>
              <a:buChar char="▪"/>
              <a:defRPr sz="4000"/>
            </a:lvl2pPr>
            <a:lvl3pPr indent="-457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16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900"/>
              <a:buFont typeface="Arial"/>
              <a:buNone/>
              <a:defRPr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6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rgbClr val="515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6"/>
          <p:cNvSpPr txBox="1"/>
          <p:nvPr>
            <p:ph idx="2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b="1" i="0"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16"/>
          <p:cNvSpPr txBox="1"/>
          <p:nvPr>
            <p:ph idx="3" type="body"/>
          </p:nvPr>
        </p:nvSpPr>
        <p:spPr>
          <a:xfrm>
            <a:off x="1458322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16"/>
          <p:cNvSpPr/>
          <p:nvPr>
            <p:ph idx="4" type="pic"/>
          </p:nvPr>
        </p:nvSpPr>
        <p:spPr>
          <a:xfrm>
            <a:off x="914400" y="1444625"/>
            <a:ext cx="7523579" cy="72501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900"/>
              <a:buFont typeface="Arial"/>
              <a:buNone/>
              <a:defRPr b="1" i="0" sz="19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914400" y="1800000"/>
            <a:ext cx="15832665" cy="606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47244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Noto Sans Symbols"/>
              <a:buChar char="▪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95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B466"/>
              </a:buClr>
              <a:buSzPts val="4200"/>
              <a:buFont typeface="Noto Sans Symbols"/>
              <a:buChar char="▪"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B466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08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oto Sans Symbols"/>
              <a:buChar char="▪"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08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oto Sans Symbols"/>
              <a:buChar char="▪"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2" type="sldNum"/>
          </p:nvPr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9" name="Google Shape;9;p7"/>
          <p:cNvGrpSpPr/>
          <p:nvPr/>
        </p:nvGrpSpPr>
        <p:grpSpPr>
          <a:xfrm>
            <a:off x="15748998" y="561670"/>
            <a:ext cx="998069" cy="278434"/>
            <a:chOff x="14703448" y="692160"/>
            <a:chExt cx="1855411" cy="517609"/>
          </a:xfrm>
        </p:grpSpPr>
        <p:sp>
          <p:nvSpPr>
            <p:cNvPr id="10" name="Google Shape;10;p7"/>
            <p:cNvSpPr/>
            <p:nvPr/>
          </p:nvSpPr>
          <p:spPr>
            <a:xfrm>
              <a:off x="15315560" y="82134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7"/>
            <p:cNvSpPr/>
            <p:nvPr/>
          </p:nvSpPr>
          <p:spPr>
            <a:xfrm>
              <a:off x="14703448" y="699964"/>
              <a:ext cx="385822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7"/>
            <p:cNvSpPr/>
            <p:nvPr/>
          </p:nvSpPr>
          <p:spPr>
            <a:xfrm>
              <a:off x="14999100" y="69216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3;p7"/>
          <p:cNvSpPr/>
          <p:nvPr/>
        </p:nvSpPr>
        <p:spPr>
          <a:xfrm>
            <a:off x="0" y="-1128712"/>
            <a:ext cx="914400" cy="942975"/>
          </a:xfrm>
          <a:prstGeom prst="rect">
            <a:avLst/>
          </a:prstGeom>
          <a:solidFill>
            <a:srgbClr val="FF8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7"/>
          <p:cNvSpPr/>
          <p:nvPr/>
        </p:nvSpPr>
        <p:spPr>
          <a:xfrm>
            <a:off x="1095375" y="-1128712"/>
            <a:ext cx="914400" cy="942975"/>
          </a:xfrm>
          <a:prstGeom prst="rect">
            <a:avLst/>
          </a:prstGeom>
          <a:solidFill>
            <a:srgbClr val="C95E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7"/>
          <p:cNvSpPr/>
          <p:nvPr/>
        </p:nvSpPr>
        <p:spPr>
          <a:xfrm>
            <a:off x="2190750" y="-1128713"/>
            <a:ext cx="914400" cy="942975"/>
          </a:xfrm>
          <a:prstGeom prst="rect">
            <a:avLst/>
          </a:prstGeom>
          <a:solidFill>
            <a:srgbClr val="ED6D0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7"/>
          <p:cNvSpPr/>
          <p:nvPr/>
        </p:nvSpPr>
        <p:spPr>
          <a:xfrm>
            <a:off x="3286125" y="-1128713"/>
            <a:ext cx="914400" cy="942975"/>
          </a:xfrm>
          <a:prstGeom prst="rect">
            <a:avLst/>
          </a:prstGeom>
          <a:solidFill>
            <a:srgbClr val="FAB8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7"/>
          <p:cNvSpPr/>
          <p:nvPr/>
        </p:nvSpPr>
        <p:spPr>
          <a:xfrm>
            <a:off x="4381500" y="-1128714"/>
            <a:ext cx="914400" cy="942975"/>
          </a:xfrm>
          <a:prstGeom prst="rect">
            <a:avLst/>
          </a:prstGeom>
          <a:solidFill>
            <a:srgbClr val="0067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5476875" y="-1128715"/>
            <a:ext cx="914400" cy="942975"/>
          </a:xfrm>
          <a:prstGeom prst="rect">
            <a:avLst/>
          </a:prstGeom>
          <a:solidFill>
            <a:srgbClr val="0080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7"/>
          <p:cNvSpPr/>
          <p:nvPr/>
        </p:nvSpPr>
        <p:spPr>
          <a:xfrm>
            <a:off x="6572250" y="-1128716"/>
            <a:ext cx="914400" cy="942975"/>
          </a:xfrm>
          <a:prstGeom prst="rect">
            <a:avLst/>
          </a:prstGeom>
          <a:solidFill>
            <a:srgbClr val="0080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7"/>
          <p:cNvSpPr/>
          <p:nvPr/>
        </p:nvSpPr>
        <p:spPr>
          <a:xfrm>
            <a:off x="8139123" y="-1128717"/>
            <a:ext cx="914400" cy="942975"/>
          </a:xfrm>
          <a:prstGeom prst="rect">
            <a:avLst/>
          </a:prstGeom>
          <a:solidFill>
            <a:srgbClr val="3131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7"/>
          <p:cNvSpPr/>
          <p:nvPr/>
        </p:nvSpPr>
        <p:spPr>
          <a:xfrm>
            <a:off x="9234498" y="-1128717"/>
            <a:ext cx="914400" cy="942975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7"/>
          <p:cNvSpPr/>
          <p:nvPr/>
        </p:nvSpPr>
        <p:spPr>
          <a:xfrm>
            <a:off x="10329873" y="-1128718"/>
            <a:ext cx="914400" cy="942975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7"/>
          <p:cNvSpPr/>
          <p:nvPr/>
        </p:nvSpPr>
        <p:spPr>
          <a:xfrm>
            <a:off x="11420487" y="-1128718"/>
            <a:ext cx="914400" cy="942975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7"/>
          <p:cNvSpPr/>
          <p:nvPr/>
        </p:nvSpPr>
        <p:spPr>
          <a:xfrm>
            <a:off x="12501577" y="-1128718"/>
            <a:ext cx="914400" cy="942975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7"/>
          <p:cNvSpPr/>
          <p:nvPr/>
        </p:nvSpPr>
        <p:spPr>
          <a:xfrm>
            <a:off x="14111298" y="-1128718"/>
            <a:ext cx="914400" cy="942975"/>
          </a:xfrm>
          <a:prstGeom prst="rect">
            <a:avLst/>
          </a:prstGeom>
          <a:gradFill>
            <a:gsLst>
              <a:gs pos="0">
                <a:srgbClr val="ED6D05"/>
              </a:gs>
              <a:gs pos="100000">
                <a:srgbClr val="FE8700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7"/>
          <p:cNvSpPr/>
          <p:nvPr/>
        </p:nvSpPr>
        <p:spPr>
          <a:xfrm>
            <a:off x="15174946" y="-1114501"/>
            <a:ext cx="914400" cy="942975"/>
          </a:xfrm>
          <a:prstGeom prst="rect">
            <a:avLst/>
          </a:prstGeom>
          <a:gradFill>
            <a:gsLst>
              <a:gs pos="0">
                <a:srgbClr val="006792"/>
              </a:gs>
              <a:gs pos="100000">
                <a:srgbClr val="0080C9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" name="Google Shape;27;p7"/>
          <p:cNvCxnSpPr/>
          <p:nvPr/>
        </p:nvCxnSpPr>
        <p:spPr>
          <a:xfrm>
            <a:off x="914400" y="1006573"/>
            <a:ext cx="15832667" cy="0"/>
          </a:xfrm>
          <a:prstGeom prst="straightConnector1">
            <a:avLst/>
          </a:prstGeom>
          <a:noFill/>
          <a:ln cap="flat" cmpd="sng" w="12700">
            <a:solidFill>
              <a:srgbClr val="51515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" name="Google Shape;28;p7"/>
          <p:cNvSpPr/>
          <p:nvPr/>
        </p:nvSpPr>
        <p:spPr>
          <a:xfrm>
            <a:off x="13753359" y="9574031"/>
            <a:ext cx="2993707" cy="1990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7"/>
          <p:cNvSpPr txBox="1"/>
          <p:nvPr>
            <p:ph idx="11" type="ftr"/>
          </p:nvPr>
        </p:nvSpPr>
        <p:spPr>
          <a:xfrm>
            <a:off x="13677943" y="9113011"/>
            <a:ext cx="2206394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623">
          <p15:clr>
            <a:srgbClr val="F26B43"/>
          </p15:clr>
        </p15:guide>
        <p15:guide id="2" pos="5461">
          <p15:clr>
            <a:srgbClr val="F26B43"/>
          </p15:clr>
        </p15:guide>
        <p15:guide id="3" orient="horz" pos="3072">
          <p15:clr>
            <a:srgbClr val="F26B43"/>
          </p15:clr>
        </p15:guide>
        <p15:guide id="4" pos="10179">
          <p15:clr>
            <a:srgbClr val="F26B43"/>
          </p15:clr>
        </p15:guide>
        <p15:guide id="5" pos="744">
          <p15:clr>
            <a:srgbClr val="F26B43"/>
          </p15:clr>
        </p15:guide>
        <p15:guide id="6" orient="horz" pos="4954">
          <p15:clr>
            <a:srgbClr val="F26B43"/>
          </p15:clr>
        </p15:guide>
        <p15:guide id="7" pos="104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typo3.com/typo3-cms/open-extensible-customizable" TargetMode="External"/><Relationship Id="rId4" Type="http://schemas.openxmlformats.org/officeDocument/2006/relationships/hyperlink" Target="https://typo3.com/services/trusted-integrations-solutions" TargetMode="External"/><Relationship Id="rId5" Type="http://schemas.openxmlformats.org/officeDocument/2006/relationships/hyperlink" Target="https://typo3.com/services/trusted-integrations-solutions/verified-extensions-integrations-for-typo3" TargetMode="External"/><Relationship Id="rId6" Type="http://schemas.openxmlformats.org/officeDocument/2006/relationships/hyperlink" Target="https://typo3.com/typo3-cms/why-typo3/typo3-for-marketers" TargetMode="External"/><Relationship Id="rId7" Type="http://schemas.openxmlformats.org/officeDocument/2006/relationships/hyperlink" Target="https://typo3.com/blog/typo3-and-sap-customer-data-cloud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"/>
          <p:cNvSpPr txBox="1"/>
          <p:nvPr>
            <p:ph idx="1" type="body"/>
          </p:nvPr>
        </p:nvSpPr>
        <p:spPr>
          <a:xfrm>
            <a:off x="6614880" y="6577746"/>
            <a:ext cx="10257213" cy="731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40"/>
              <a:buFont typeface="Arial"/>
              <a:buNone/>
            </a:pPr>
            <a:r>
              <a:rPr lang="en-US" sz="4000">
                <a:latin typeface="Source Sans Pro"/>
                <a:ea typeface="Source Sans Pro"/>
                <a:cs typeface="Source Sans Pro"/>
                <a:sym typeface="Source Sans Pro"/>
              </a:rPr>
              <a:t>Enterprise. Any Size.</a:t>
            </a:r>
            <a:endParaRPr sz="4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29" name="Google Shape;129;p1"/>
          <p:cNvGrpSpPr/>
          <p:nvPr/>
        </p:nvGrpSpPr>
        <p:grpSpPr>
          <a:xfrm>
            <a:off x="6228554" y="5114441"/>
            <a:ext cx="12865767" cy="1357473"/>
            <a:chOff x="5903496" y="4875267"/>
            <a:chExt cx="12865767" cy="1548628"/>
          </a:xfrm>
        </p:grpSpPr>
        <p:sp>
          <p:nvSpPr>
            <p:cNvPr id="130" name="Google Shape;130;p1"/>
            <p:cNvSpPr/>
            <p:nvPr/>
          </p:nvSpPr>
          <p:spPr>
            <a:xfrm>
              <a:off x="5903496" y="4875267"/>
              <a:ext cx="11533752" cy="154862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i="0" sz="2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6094377" y="5080003"/>
              <a:ext cx="12674886" cy="11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i="0" sz="2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32" name="Google Shape;132;p1"/>
          <p:cNvSpPr txBox="1"/>
          <p:nvPr>
            <p:ph idx="2" type="body"/>
          </p:nvPr>
        </p:nvSpPr>
        <p:spPr>
          <a:xfrm>
            <a:off x="6614880" y="5306500"/>
            <a:ext cx="11465416" cy="10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80"/>
              <a:buFont typeface="Arial"/>
              <a:buNone/>
            </a:pPr>
            <a:r>
              <a:rPr lang="en-US" sz="6000">
                <a:latin typeface="Source Sans Pro"/>
                <a:ea typeface="Source Sans Pro"/>
                <a:cs typeface="Source Sans Pro"/>
                <a:sym typeface="Source Sans Pro"/>
              </a:rPr>
              <a:t>EXTENSIBILITY &amp; FLEXIBILITY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8700"/>
              </a:buClr>
              <a:buSzPts val="1900"/>
              <a:buFont typeface="Arial"/>
              <a:buNone/>
            </a:pPr>
            <a:r>
              <a:rPr lang="en-US">
                <a:solidFill>
                  <a:srgbClr val="FE87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CMS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8" name="Google Shape;138;p2"/>
          <p:cNvSpPr txBox="1"/>
          <p:nvPr>
            <p:ph idx="3" type="body"/>
          </p:nvPr>
        </p:nvSpPr>
        <p:spPr>
          <a:xfrm>
            <a:off x="1378518" y="1647210"/>
            <a:ext cx="14583225" cy="6610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Font typeface="Arial"/>
              <a:buNone/>
            </a:pPr>
            <a:r>
              <a:rPr lang="en-US" sz="8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CUSTOMIZE WITH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Font typeface="Arial"/>
              <a:buNone/>
            </a:pPr>
            <a:r>
              <a:rPr lang="en-US" sz="80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LIMITLESS EXTENSIONS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Font typeface="Arial"/>
              <a:buNone/>
            </a:pPr>
            <a:r>
              <a:rPr lang="en-US" sz="8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SCALE WITH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Font typeface="Arial"/>
              <a:buNone/>
            </a:pPr>
            <a:r>
              <a:rPr lang="en-US" sz="80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RELIABLE INTEGRATIONS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9" name="Google Shape;139;p2"/>
          <p:cNvSpPr txBox="1"/>
          <p:nvPr/>
        </p:nvSpPr>
        <p:spPr>
          <a:xfrm>
            <a:off x="1434284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</a:pPr>
            <a:r>
              <a:rPr i="0" lang="en-US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GmbH</a:t>
            </a:r>
            <a:endParaRPr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0" name="Google Shape;140;p2"/>
          <p:cNvSpPr txBox="1"/>
          <p:nvPr>
            <p:ph idx="1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"/>
              <a:buFont typeface="Arial"/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2024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"/>
          <p:cNvSpPr txBox="1"/>
          <p:nvPr>
            <p:ph type="title"/>
          </p:nvPr>
        </p:nvSpPr>
        <p:spPr>
          <a:xfrm>
            <a:off x="914400" y="625935"/>
            <a:ext cx="12447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900"/>
              <a:buFont typeface="Arial"/>
              <a:buNone/>
            </a:pPr>
            <a:r>
              <a:rPr lang="en-US"/>
              <a:t>TYPO3 CMS</a:t>
            </a:r>
            <a:endParaRPr/>
          </a:p>
        </p:txBody>
      </p:sp>
      <p:sp>
        <p:nvSpPr>
          <p:cNvPr id="146" name="Google Shape;146;p3"/>
          <p:cNvSpPr txBox="1"/>
          <p:nvPr>
            <p:ph idx="2" type="body"/>
          </p:nvPr>
        </p:nvSpPr>
        <p:spPr>
          <a:xfrm>
            <a:off x="13754113" y="9269265"/>
            <a:ext cx="8292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"/>
              <a:buFont typeface="Arial"/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2024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7" name="Google Shape;147;p3"/>
          <p:cNvSpPr txBox="1"/>
          <p:nvPr/>
        </p:nvSpPr>
        <p:spPr>
          <a:xfrm>
            <a:off x="14342844" y="9269266"/>
            <a:ext cx="14001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</a:pPr>
            <a:r>
              <a:rPr i="0" lang="en-US" sz="1200" u="none" cap="none" strike="noStrike">
                <a:solidFill>
                  <a:srgbClr val="51515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GmbH</a:t>
            </a:r>
            <a:endParaRPr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8" name="Google Shape;148;p3"/>
          <p:cNvSpPr txBox="1"/>
          <p:nvPr>
            <p:ph idx="1" type="body"/>
          </p:nvPr>
        </p:nvSpPr>
        <p:spPr>
          <a:xfrm>
            <a:off x="914400" y="1573974"/>
            <a:ext cx="15817500" cy="28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b="1" lang="en-US">
                <a:latin typeface="Source Sans Pro"/>
                <a:ea typeface="Source Sans Pro"/>
                <a:cs typeface="Source Sans Pro"/>
                <a:sym typeface="Source Sans Pro"/>
              </a:rPr>
              <a:t>Expand TYPO3 through seamless integrations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438150" lvl="0" marL="539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en-US" sz="3200">
                <a:latin typeface="Source Sans Pro"/>
                <a:ea typeface="Source Sans Pro"/>
                <a:cs typeface="Source Sans Pro"/>
                <a:sym typeface="Source Sans Pro"/>
              </a:rPr>
              <a:t>TYPO3 includes many industry-standard features by default, but there may still be occasions, when you wish to expand its functionality further.</a:t>
            </a:r>
            <a:endParaRPr sz="32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49" name="Google Shape;149;p3"/>
          <p:cNvCxnSpPr/>
          <p:nvPr/>
        </p:nvCxnSpPr>
        <p:spPr>
          <a:xfrm>
            <a:off x="4317714" y="5637075"/>
            <a:ext cx="104127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150" name="Google Shape;150;p3"/>
          <p:cNvSpPr txBox="1"/>
          <p:nvPr/>
        </p:nvSpPr>
        <p:spPr>
          <a:xfrm>
            <a:off x="4749600" y="4969425"/>
            <a:ext cx="9918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PIM | ERP | CRM | Cloud | DAM | Search | E-Commerce | Payment</a:t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8159" y="4273120"/>
            <a:ext cx="2369050" cy="236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"/>
          <p:cNvSpPr txBox="1"/>
          <p:nvPr/>
        </p:nvSpPr>
        <p:spPr>
          <a:xfrm>
            <a:off x="4749600" y="5731425"/>
            <a:ext cx="9918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HR | Marketing | Translation | Authentication | Frontend-Frameworks</a:t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"/>
          <p:cNvSpPr txBox="1"/>
          <p:nvPr/>
        </p:nvSpPr>
        <p:spPr>
          <a:xfrm>
            <a:off x="914399" y="7404825"/>
            <a:ext cx="15817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easily integrates with other enterprise, marketing, and middleware systems.</a:t>
            </a:r>
            <a:endParaRPr b="1" i="0" sz="320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med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"/>
          <p:cNvSpPr txBox="1"/>
          <p:nvPr>
            <p:ph type="title"/>
          </p:nvPr>
        </p:nvSpPr>
        <p:spPr>
          <a:xfrm>
            <a:off x="914400" y="625935"/>
            <a:ext cx="12447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900"/>
              <a:buFont typeface="Arial"/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TYPO3 CMS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9" name="Google Shape;159;p4"/>
          <p:cNvSpPr txBox="1"/>
          <p:nvPr>
            <p:ph idx="2" type="body"/>
          </p:nvPr>
        </p:nvSpPr>
        <p:spPr>
          <a:xfrm>
            <a:off x="13754113" y="9269265"/>
            <a:ext cx="8292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"/>
              <a:buFont typeface="Arial"/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2024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0" name="Google Shape;160;p4"/>
          <p:cNvSpPr txBox="1"/>
          <p:nvPr/>
        </p:nvSpPr>
        <p:spPr>
          <a:xfrm>
            <a:off x="14342844" y="9269266"/>
            <a:ext cx="14001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</a:pPr>
            <a:r>
              <a:rPr i="0" lang="en-US" sz="1200" u="none" cap="none" strike="noStrike">
                <a:solidFill>
                  <a:srgbClr val="51515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GmbH</a:t>
            </a:r>
            <a:endParaRPr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1" name="Google Shape;161;p4"/>
          <p:cNvSpPr txBox="1"/>
          <p:nvPr/>
        </p:nvSpPr>
        <p:spPr>
          <a:xfrm>
            <a:off x="914400" y="1573969"/>
            <a:ext cx="158175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Structural Flexibility &amp; Open Architecture</a:t>
            </a:r>
            <a:endParaRPr i="0" sz="20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i="0" lang="en-US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Protect your investment and freedom of choice</a:t>
            </a:r>
            <a:endParaRPr i="0" sz="360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2" name="Google Shape;162;p4"/>
          <p:cNvSpPr txBox="1"/>
          <p:nvPr/>
        </p:nvSpPr>
        <p:spPr>
          <a:xfrm>
            <a:off x="914400" y="3283150"/>
            <a:ext cx="112518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57200" lvl="0" marL="482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Source Sans Pro"/>
              <a:buChar char="▪"/>
            </a:pPr>
            <a:r>
              <a:rPr b="1" i="0" lang="en-US" sz="3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Sales Tools</a:t>
            </a:r>
            <a:endParaRPr i="0" sz="32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457200" lvl="0" marL="482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Source Sans Pro"/>
              <a:buChar char="▪"/>
            </a:pPr>
            <a:r>
              <a:rPr b="1" i="0" lang="en-US" sz="3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Marketing Tools</a:t>
            </a:r>
            <a:endParaRPr b="1" i="0" sz="32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457200" lvl="0" marL="482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Source Sans Pro"/>
              <a:buChar char="▪"/>
            </a:pPr>
            <a:r>
              <a:rPr b="1" i="0" lang="en-US" sz="3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E-Commerce</a:t>
            </a:r>
            <a:endParaRPr b="1" i="0" sz="32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457200" lvl="0" marL="482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Source Sans Pro"/>
              <a:buChar char="▪"/>
            </a:pPr>
            <a:r>
              <a:rPr b="1" i="0" lang="en-US" sz="3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Payment Providers</a:t>
            </a:r>
            <a:endParaRPr b="1" i="0" sz="32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457200" lvl="0" marL="482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Source Sans Pro"/>
              <a:buChar char="▪"/>
            </a:pPr>
            <a:r>
              <a:rPr b="1" i="0" lang="en-US" sz="3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ERP</a:t>
            </a:r>
            <a:endParaRPr b="1" i="0" sz="32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457200" lvl="0" marL="482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Source Sans Pro"/>
              <a:buChar char="▪"/>
            </a:pPr>
            <a:r>
              <a:rPr b="1" i="0" lang="en-US" sz="3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many more</a:t>
            </a:r>
            <a:endParaRPr b="1" i="0" sz="32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63" name="Google Shape;16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2650" y="3117175"/>
            <a:ext cx="10489251" cy="59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"/>
          <p:cNvSpPr txBox="1"/>
          <p:nvPr>
            <p:ph type="title"/>
          </p:nvPr>
        </p:nvSpPr>
        <p:spPr>
          <a:xfrm>
            <a:off x="914400" y="625935"/>
            <a:ext cx="12447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900"/>
              <a:buFont typeface="Arial"/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TYPO3 CMS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9" name="Google Shape;169;p5"/>
          <p:cNvSpPr txBox="1"/>
          <p:nvPr>
            <p:ph idx="2" type="body"/>
          </p:nvPr>
        </p:nvSpPr>
        <p:spPr>
          <a:xfrm>
            <a:off x="13754113" y="9269265"/>
            <a:ext cx="8292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"/>
              <a:buFont typeface="Arial"/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2024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0" name="Google Shape;170;p5"/>
          <p:cNvSpPr txBox="1"/>
          <p:nvPr/>
        </p:nvSpPr>
        <p:spPr>
          <a:xfrm>
            <a:off x="14342844" y="9269266"/>
            <a:ext cx="14001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</a:pPr>
            <a:r>
              <a:rPr i="0" lang="en-US" sz="1200" u="none" cap="none" strike="noStrike">
                <a:solidFill>
                  <a:srgbClr val="51515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GmbH</a:t>
            </a:r>
            <a:endParaRPr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1" name="Google Shape;171;p5"/>
          <p:cNvSpPr txBox="1"/>
          <p:nvPr>
            <p:ph idx="1" type="body"/>
          </p:nvPr>
        </p:nvSpPr>
        <p:spPr>
          <a:xfrm>
            <a:off x="914400" y="1573969"/>
            <a:ext cx="158175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b="1" lang="en-US">
                <a:latin typeface="Source Sans Pro"/>
                <a:ea typeface="Source Sans Pro"/>
                <a:cs typeface="Source Sans Pro"/>
                <a:sym typeface="Source Sans Pro"/>
              </a:rPr>
              <a:t>Seamless extensibility based on modern standards 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en-US" sz="3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Keep your options open</a:t>
            </a:r>
            <a:endParaRPr sz="36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2" name="Google Shape;172;p5"/>
          <p:cNvSpPr txBox="1"/>
          <p:nvPr/>
        </p:nvSpPr>
        <p:spPr>
          <a:xfrm>
            <a:off x="914400" y="3256275"/>
            <a:ext cx="15420900" cy="33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39750" lvl="0" marL="539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▪"/>
            </a:pPr>
            <a:r>
              <a:rPr b="1" i="0" lang="en-US" sz="32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rich set of third-party extensions </a:t>
            </a:r>
            <a:r>
              <a:rPr i="0" lang="en-US" sz="3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meet any business requirements – from small blog to enterprise.</a:t>
            </a:r>
            <a:endParaRPr i="0" sz="48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539750" lvl="0" marL="539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▪"/>
            </a:pPr>
            <a:r>
              <a:rPr b="1" i="0" lang="en-US" sz="32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Extend TYPO3 with new functions </a:t>
            </a:r>
            <a:r>
              <a:rPr i="0" lang="en-US" sz="3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find the help you need in a supportive community of professionals.</a:t>
            </a:r>
            <a:endParaRPr i="0" sz="32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535940" lvl="0" marL="539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Noto Sans Symbols"/>
              <a:buChar char="▪"/>
            </a:pPr>
            <a:r>
              <a:rPr b="1" i="0" lang="en-US" sz="32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Built on industry-standard </a:t>
            </a:r>
            <a:r>
              <a:rPr i="0" lang="en-US" sz="3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like open source libraries and practices, PSR-compliant implementations, Composer-based dependency management and PHP.</a:t>
            </a:r>
            <a:endParaRPr i="0" sz="14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"/>
          <p:cNvSpPr txBox="1"/>
          <p:nvPr>
            <p:ph type="title"/>
          </p:nvPr>
        </p:nvSpPr>
        <p:spPr>
          <a:xfrm>
            <a:off x="914400" y="625935"/>
            <a:ext cx="12447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900"/>
              <a:buFont typeface="Arial"/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TYPO3 CMS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8" name="Google Shape;178;p6"/>
          <p:cNvSpPr txBox="1"/>
          <p:nvPr>
            <p:ph idx="2" type="body"/>
          </p:nvPr>
        </p:nvSpPr>
        <p:spPr>
          <a:xfrm>
            <a:off x="13754113" y="9269265"/>
            <a:ext cx="8292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"/>
              <a:buFont typeface="Arial"/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2024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9" name="Google Shape;179;p6"/>
          <p:cNvSpPr txBox="1"/>
          <p:nvPr/>
        </p:nvSpPr>
        <p:spPr>
          <a:xfrm>
            <a:off x="14342844" y="9269266"/>
            <a:ext cx="14001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</a:pPr>
            <a:r>
              <a:rPr i="0" lang="en-US" sz="1200" u="none" cap="none" strike="noStrike">
                <a:solidFill>
                  <a:srgbClr val="51515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GmbH</a:t>
            </a:r>
            <a:endParaRPr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0" name="Google Shape;180;p6"/>
          <p:cNvSpPr txBox="1"/>
          <p:nvPr>
            <p:ph idx="1" type="body"/>
          </p:nvPr>
        </p:nvSpPr>
        <p:spPr>
          <a:xfrm>
            <a:off x="914400" y="1573974"/>
            <a:ext cx="15817500" cy="6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latin typeface="Source Sans Pro"/>
                <a:ea typeface="Source Sans Pro"/>
                <a:cs typeface="Source Sans Pro"/>
                <a:sym typeface="Source Sans Pro"/>
              </a:rPr>
              <a:t>Learn More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About Extensibility with TYPO3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br>
              <a:rPr b="1" lang="en-US" sz="3600">
                <a:solidFill>
                  <a:srgbClr val="FE87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b="1" sz="36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457200" lvl="0" marL="4635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Font typeface="Source Sans Pro"/>
              <a:buChar char="▪"/>
            </a:pPr>
            <a:r>
              <a:rPr lang="en-US" sz="3500" u="sng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https://typo3.com/typo3-cms/open-extensible-customizable</a:t>
            </a:r>
            <a:endParaRPr sz="35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457200" lvl="0" marL="4635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Font typeface="Source Sans Pro"/>
              <a:buChar char="▪"/>
            </a:pPr>
            <a:r>
              <a:rPr lang="en-US" sz="3500" u="sng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https://typo3.com/services/trusted-integrations-solutions</a:t>
            </a:r>
            <a:endParaRPr sz="35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457200" lvl="0" marL="4635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Font typeface="Source Sans Pro"/>
              <a:buChar char="▪"/>
            </a:pPr>
            <a:r>
              <a:rPr lang="en-US" sz="3500" u="sng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https://typo3.com/services/trusted-integrations-solutions/verified-extensions-integrations-for-typo3</a:t>
            </a:r>
            <a:r>
              <a:rPr lang="en-US" sz="35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35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457200" lvl="0" marL="4635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Font typeface="Source Sans Pro"/>
              <a:buChar char="▪"/>
            </a:pPr>
            <a:r>
              <a:rPr lang="en-US" sz="3500" u="sng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https://typo3.com/typo3-cms/why-typo3/typo3-for-marketers</a:t>
            </a:r>
            <a:endParaRPr sz="35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457200" lvl="0" marL="4635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Font typeface="Source Sans Pro"/>
              <a:buChar char="▪"/>
            </a:pPr>
            <a:r>
              <a:rPr lang="en-US" sz="3500" u="sng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https://typo3.com/blog/typo3-and-sap-customer-data-cloud</a:t>
            </a:r>
            <a:endParaRPr sz="35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TYPO3 NEW">
  <a:themeElements>
    <a:clrScheme name="TYPO3">
      <a:dk1>
        <a:srgbClr val="000000"/>
      </a:dk1>
      <a:lt1>
        <a:srgbClr val="FFFFFF"/>
      </a:lt1>
      <a:dk2>
        <a:srgbClr val="333333"/>
      </a:dk2>
      <a:lt2>
        <a:srgbClr val="DCDEE0"/>
      </a:lt2>
      <a:accent1>
        <a:srgbClr val="FF8200"/>
      </a:accent1>
      <a:accent2>
        <a:srgbClr val="BF6100"/>
      </a:accent2>
      <a:accent3>
        <a:srgbClr val="FECD99"/>
      </a:accent3>
      <a:accent4>
        <a:srgbClr val="00882B"/>
      </a:accent4>
      <a:accent5>
        <a:srgbClr val="333333"/>
      </a:accent5>
      <a:accent6>
        <a:srgbClr val="A1A6AB"/>
      </a:accent6>
      <a:hlink>
        <a:srgbClr val="FF8200"/>
      </a:hlink>
      <a:folHlink>
        <a:srgbClr val="FF82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