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9753600" cx="17340250"/>
  <p:notesSz cx="6858000" cy="9144000"/>
  <p:embeddedFontLst>
    <p:embeddedFont>
      <p:font typeface="Helvetica Neue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  <p:ext uri="GoogleSlidesCustomDataVersion2">
      <go:slidesCustomData xmlns:go="http://customooxmlschemas.google.com/" r:id="rId16" roundtripDataSignature="AMtx7mi815k1++u09ZMeREFn1dl15ay0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546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HelveticaNeue-bold.fntdata"/><Relationship Id="rId12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boldItalic.fntdata"/><Relationship Id="rId14" Type="http://schemas.openxmlformats.org/officeDocument/2006/relationships/font" Target="fonts/HelveticaNeue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TYPO3 is a software that adapts to your needs and mirrors the roles in your company from editor to content deliverer to administrator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showMasterSp="0">
  <p:cSld name="Titelfoli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8"/>
          <p:cNvGrpSpPr/>
          <p:nvPr/>
        </p:nvGrpSpPr>
        <p:grpSpPr>
          <a:xfrm>
            <a:off x="14823583" y="8431619"/>
            <a:ext cx="1600756" cy="446567"/>
            <a:chOff x="14703448" y="692160"/>
            <a:chExt cx="1855411" cy="517609"/>
          </a:xfrm>
        </p:grpSpPr>
        <p:sp>
          <p:nvSpPr>
            <p:cNvPr id="32" name="Google Shape;32;p8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6314721" y="6333067"/>
            <a:ext cx="9681151" cy="1084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20"/>
              <a:buFont typeface="Arial"/>
              <a:buNone/>
              <a:defRPr b="0" i="0" sz="3900"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6328575" y="5167968"/>
            <a:ext cx="9681151" cy="1084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80"/>
              <a:buFont typeface="Arial"/>
              <a:buNone/>
              <a:defRPr b="1" i="0" sz="6600"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ize image">
  <p:cSld name="full size imag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tatement" showMasterSp="0">
  <p:cSld name="Intro Statem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9"/>
          <p:cNvGrpSpPr/>
          <p:nvPr/>
        </p:nvGrpSpPr>
        <p:grpSpPr>
          <a:xfrm>
            <a:off x="15748684" y="543661"/>
            <a:ext cx="998381" cy="278521"/>
            <a:chOff x="14706723" y="688770"/>
            <a:chExt cx="1855413" cy="517609"/>
          </a:xfrm>
        </p:grpSpPr>
        <p:sp>
          <p:nvSpPr>
            <p:cNvPr id="39" name="Google Shape;39;p9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9"/>
            <p:cNvSpPr/>
            <p:nvPr/>
          </p:nvSpPr>
          <p:spPr>
            <a:xfrm>
              <a:off x="14706723" y="696574"/>
              <a:ext cx="385821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9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9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13361987" y="9269265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14828492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9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 txBox="1"/>
          <p:nvPr>
            <p:ph idx="3" type="body"/>
          </p:nvPr>
        </p:nvSpPr>
        <p:spPr>
          <a:xfrm>
            <a:off x="-1" y="1377386"/>
            <a:ext cx="17340262" cy="69911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7" name="Google Shape;47;p9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rmal">
  <p:cSld name="Normal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914400" y="1444400"/>
            <a:ext cx="15817516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724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200"/>
              <a:buChar char="▪"/>
              <a:defRPr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0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orange" showMasterSp="0">
  <p:cSld name="Section_oran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1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57" name="Google Shape;57;p11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1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1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0" name="Google Shape;60;p11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" name="Google Shape;61;p11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1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1"/>
          <p:cNvSpPr txBox="1"/>
          <p:nvPr>
            <p:ph idx="3" type="body"/>
          </p:nvPr>
        </p:nvSpPr>
        <p:spPr>
          <a:xfrm>
            <a:off x="-1" y="1377386"/>
            <a:ext cx="17340262" cy="69911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874140" y="1849437"/>
            <a:ext cx="15832667" cy="6737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216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40"/>
              <a:buFont typeface="Arial"/>
              <a:buAutoNum type="arabicPeriod"/>
              <a:defRPr sz="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4200"/>
              <a:buFont typeface="Arial"/>
              <a:buAutoNum type="arabicPeriod"/>
              <a:defRPr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Font typeface="Arial"/>
              <a:buAutoNum type="arabicPeriod"/>
              <a:defRPr/>
            </a:lvl3pPr>
            <a:lvl4pPr indent="-508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400"/>
              <a:buFont typeface="Arial"/>
              <a:buAutoNum type="arabicPeriod"/>
              <a:defRPr/>
            </a:lvl4pPr>
            <a:lvl5pPr indent="-508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400"/>
              <a:buFont typeface="Arial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12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8C8C8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" name="Google Shape;74;p12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  <a:defRPr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5" name="Google Shape;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82286" y="555947"/>
            <a:ext cx="998380" cy="2662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2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77" name="Google Shape;77;p12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blue" showMasterSp="0">
  <p:cSld name="Section_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3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82" name="Google Shape;82;p13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5" name="Google Shape;85;p13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" name="Google Shape;86;p13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3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>
            <p:ph idx="3" type="body"/>
          </p:nvPr>
        </p:nvSpPr>
        <p:spPr>
          <a:xfrm>
            <a:off x="-1" y="3441396"/>
            <a:ext cx="17340262" cy="1277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2" name="Google Shape;92;p13"/>
          <p:cNvCxnSpPr/>
          <p:nvPr/>
        </p:nvCxnSpPr>
        <p:spPr>
          <a:xfrm>
            <a:off x="7950130" y="5028676"/>
            <a:ext cx="1440000" cy="0"/>
          </a:xfrm>
          <a:prstGeom prst="straightConnector1">
            <a:avLst/>
          </a:prstGeom>
          <a:noFill/>
          <a:ln cap="rnd" cmpd="sng" w="1016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13"/>
          <p:cNvSpPr txBox="1"/>
          <p:nvPr>
            <p:ph idx="4" type="body"/>
          </p:nvPr>
        </p:nvSpPr>
        <p:spPr>
          <a:xfrm>
            <a:off x="-1" y="5518001"/>
            <a:ext cx="17340264" cy="232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 showMasterSp="0">
  <p:cSld name="Thank You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14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14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4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>
            <p:ph idx="3" type="body"/>
          </p:nvPr>
        </p:nvSpPr>
        <p:spPr>
          <a:xfrm>
            <a:off x="914400" y="2355018"/>
            <a:ext cx="10012102" cy="1277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2" name="Google Shape;102;p14"/>
          <p:cNvCxnSpPr/>
          <p:nvPr/>
        </p:nvCxnSpPr>
        <p:spPr>
          <a:xfrm>
            <a:off x="927652" y="3942298"/>
            <a:ext cx="1440000" cy="0"/>
          </a:xfrm>
          <a:prstGeom prst="straightConnector1">
            <a:avLst/>
          </a:prstGeom>
          <a:noFill/>
          <a:ln cap="rnd" cmpd="sng" w="101600">
            <a:solidFill>
              <a:srgbClr val="FE87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14"/>
          <p:cNvSpPr txBox="1"/>
          <p:nvPr>
            <p:ph idx="4" type="body"/>
          </p:nvPr>
        </p:nvSpPr>
        <p:spPr>
          <a:xfrm>
            <a:off x="914399" y="4431623"/>
            <a:ext cx="10012103" cy="1889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04" name="Google Shape;104;p14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05" name="Google Shape;105;p14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14"/>
          <p:cNvSpPr txBox="1"/>
          <p:nvPr>
            <p:ph idx="5" type="body"/>
          </p:nvPr>
        </p:nvSpPr>
        <p:spPr>
          <a:xfrm>
            <a:off x="927652" y="6733842"/>
            <a:ext cx="14253884" cy="232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7084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(left), image (right)">
  <p:cSld name="Text (left), image (right)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914400" y="1444400"/>
            <a:ext cx="7202905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52119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Char char="▪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000"/>
              <a:buChar char="▪"/>
              <a:defRPr sz="4000"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5"/>
          <p:cNvSpPr/>
          <p:nvPr>
            <p:ph idx="4" type="pic"/>
          </p:nvPr>
        </p:nvSpPr>
        <p:spPr>
          <a:xfrm>
            <a:off x="9222959" y="1444625"/>
            <a:ext cx="7523579" cy="7250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(right), image (left)">
  <p:cSld name="Text (right), image (left)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9223490" y="1444400"/>
            <a:ext cx="7523578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52119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Char char="▪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000"/>
              <a:buChar char="▪"/>
              <a:defRPr sz="4000"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6"/>
          <p:cNvSpPr/>
          <p:nvPr>
            <p:ph idx="4" type="pic"/>
          </p:nvPr>
        </p:nvSpPr>
        <p:spPr>
          <a:xfrm>
            <a:off x="914400" y="1444625"/>
            <a:ext cx="7523579" cy="7250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 b="1" i="0" sz="19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914400" y="1800000"/>
            <a:ext cx="15832665" cy="606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724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Noto Sans Symbols"/>
              <a:buChar char="▪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B466"/>
              </a:buClr>
              <a:buSzPts val="4200"/>
              <a:buFont typeface="Noto Sans Symbols"/>
              <a:buChar char="▪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B466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08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08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" name="Google Shape;9;p7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0" name="Google Shape;10;p7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7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7"/>
          <p:cNvSpPr/>
          <p:nvPr/>
        </p:nvSpPr>
        <p:spPr>
          <a:xfrm>
            <a:off x="0" y="-1128712"/>
            <a:ext cx="914400" cy="942975"/>
          </a:xfrm>
          <a:prstGeom prst="rect">
            <a:avLst/>
          </a:prstGeom>
          <a:solidFill>
            <a:srgbClr val="FF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7"/>
          <p:cNvSpPr/>
          <p:nvPr/>
        </p:nvSpPr>
        <p:spPr>
          <a:xfrm>
            <a:off x="1095375" y="-1128712"/>
            <a:ext cx="914400" cy="942975"/>
          </a:xfrm>
          <a:prstGeom prst="rect">
            <a:avLst/>
          </a:prstGeom>
          <a:solidFill>
            <a:srgbClr val="C95E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7"/>
          <p:cNvSpPr/>
          <p:nvPr/>
        </p:nvSpPr>
        <p:spPr>
          <a:xfrm>
            <a:off x="2190750" y="-1128713"/>
            <a:ext cx="914400" cy="942975"/>
          </a:xfrm>
          <a:prstGeom prst="rect">
            <a:avLst/>
          </a:prstGeom>
          <a:solidFill>
            <a:srgbClr val="ED6D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>
            <a:off x="3286125" y="-1128713"/>
            <a:ext cx="914400" cy="942975"/>
          </a:xfrm>
          <a:prstGeom prst="rect">
            <a:avLst/>
          </a:prstGeom>
          <a:solidFill>
            <a:srgbClr val="FAB8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7"/>
          <p:cNvSpPr/>
          <p:nvPr/>
        </p:nvSpPr>
        <p:spPr>
          <a:xfrm>
            <a:off x="4381500" y="-1128714"/>
            <a:ext cx="914400" cy="942975"/>
          </a:xfrm>
          <a:prstGeom prst="rect">
            <a:avLst/>
          </a:prstGeom>
          <a:solidFill>
            <a:srgbClr val="0067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5476875" y="-1128715"/>
            <a:ext cx="914400" cy="942975"/>
          </a:xfrm>
          <a:prstGeom prst="rect">
            <a:avLst/>
          </a:prstGeom>
          <a:solidFill>
            <a:srgbClr val="0080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7"/>
          <p:cNvSpPr/>
          <p:nvPr/>
        </p:nvSpPr>
        <p:spPr>
          <a:xfrm>
            <a:off x="6572250" y="-1128716"/>
            <a:ext cx="914400" cy="942975"/>
          </a:xfrm>
          <a:prstGeom prst="rect">
            <a:avLst/>
          </a:prstGeom>
          <a:solidFill>
            <a:srgbClr val="0080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7"/>
          <p:cNvSpPr/>
          <p:nvPr/>
        </p:nvSpPr>
        <p:spPr>
          <a:xfrm>
            <a:off x="8139123" y="-1128717"/>
            <a:ext cx="914400" cy="942975"/>
          </a:xfrm>
          <a:prstGeom prst="rect">
            <a:avLst/>
          </a:prstGeom>
          <a:solidFill>
            <a:srgbClr val="3131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7"/>
          <p:cNvSpPr/>
          <p:nvPr/>
        </p:nvSpPr>
        <p:spPr>
          <a:xfrm>
            <a:off x="9234498" y="-1128717"/>
            <a:ext cx="914400" cy="942975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7"/>
          <p:cNvSpPr/>
          <p:nvPr/>
        </p:nvSpPr>
        <p:spPr>
          <a:xfrm>
            <a:off x="10329873" y="-1128718"/>
            <a:ext cx="914400" cy="942975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7"/>
          <p:cNvSpPr/>
          <p:nvPr/>
        </p:nvSpPr>
        <p:spPr>
          <a:xfrm>
            <a:off x="11420487" y="-1128718"/>
            <a:ext cx="914400" cy="942975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7"/>
          <p:cNvSpPr/>
          <p:nvPr/>
        </p:nvSpPr>
        <p:spPr>
          <a:xfrm>
            <a:off x="12501577" y="-1128718"/>
            <a:ext cx="914400" cy="94297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7"/>
          <p:cNvSpPr/>
          <p:nvPr/>
        </p:nvSpPr>
        <p:spPr>
          <a:xfrm>
            <a:off x="14111298" y="-1128718"/>
            <a:ext cx="914400" cy="942975"/>
          </a:xfrm>
          <a:prstGeom prst="rect">
            <a:avLst/>
          </a:prstGeom>
          <a:gradFill>
            <a:gsLst>
              <a:gs pos="0">
                <a:srgbClr val="ED6D05"/>
              </a:gs>
              <a:gs pos="100000">
                <a:srgbClr val="FE87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7"/>
          <p:cNvSpPr/>
          <p:nvPr/>
        </p:nvSpPr>
        <p:spPr>
          <a:xfrm>
            <a:off x="15174946" y="-1114501"/>
            <a:ext cx="914400" cy="942975"/>
          </a:xfrm>
          <a:prstGeom prst="rect">
            <a:avLst/>
          </a:prstGeom>
          <a:gradFill>
            <a:gsLst>
              <a:gs pos="0">
                <a:srgbClr val="006792"/>
              </a:gs>
              <a:gs pos="100000">
                <a:srgbClr val="0080C9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7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" name="Google Shape;28;p7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 txBox="1"/>
          <p:nvPr>
            <p:ph idx="11" type="ftr"/>
          </p:nvPr>
        </p:nvSpPr>
        <p:spPr>
          <a:xfrm>
            <a:off x="13677943" y="9113011"/>
            <a:ext cx="2206394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623">
          <p15:clr>
            <a:srgbClr val="F26B43"/>
          </p15:clr>
        </p15:guide>
        <p15:guide id="2" pos="5461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10179">
          <p15:clr>
            <a:srgbClr val="F26B43"/>
          </p15:clr>
        </p15:guide>
        <p15:guide id="5" pos="744">
          <p15:clr>
            <a:srgbClr val="F26B43"/>
          </p15:clr>
        </p15:guide>
        <p15:guide id="6" orient="horz" pos="4954">
          <p15:clr>
            <a:srgbClr val="F26B43"/>
          </p15:clr>
        </p15:guide>
        <p15:guide id="7" pos="104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idx="1" type="body"/>
          </p:nvPr>
        </p:nvSpPr>
        <p:spPr>
          <a:xfrm>
            <a:off x="5328521" y="6577746"/>
            <a:ext cx="10257213" cy="73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Arial"/>
              <a:buNone/>
            </a:pPr>
            <a:r>
              <a:rPr lang="en-US" sz="4000">
                <a:latin typeface="Source Sans Pro"/>
                <a:ea typeface="Source Sans Pro"/>
                <a:cs typeface="Source Sans Pro"/>
                <a:sym typeface="Source Sans Pro"/>
              </a:rPr>
              <a:t>The Headquarters of Content</a:t>
            </a:r>
            <a:endParaRPr sz="4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29" name="Google Shape;129;p1"/>
          <p:cNvGrpSpPr/>
          <p:nvPr/>
        </p:nvGrpSpPr>
        <p:grpSpPr>
          <a:xfrm>
            <a:off x="4942195" y="5167018"/>
            <a:ext cx="12865767" cy="1304896"/>
            <a:chOff x="5903496" y="4875267"/>
            <a:chExt cx="12865767" cy="1548628"/>
          </a:xfrm>
        </p:grpSpPr>
        <p:sp>
          <p:nvSpPr>
            <p:cNvPr id="130" name="Google Shape;130;p1"/>
            <p:cNvSpPr/>
            <p:nvPr/>
          </p:nvSpPr>
          <p:spPr>
            <a:xfrm>
              <a:off x="5903496" y="4875267"/>
              <a:ext cx="11533752" cy="15486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6094377" y="5080003"/>
              <a:ext cx="12674886" cy="11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32" name="Google Shape;132;p1"/>
          <p:cNvSpPr txBox="1"/>
          <p:nvPr>
            <p:ph idx="2" type="body"/>
          </p:nvPr>
        </p:nvSpPr>
        <p:spPr>
          <a:xfrm>
            <a:off x="5328521" y="5306500"/>
            <a:ext cx="11465416" cy="10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lang="en-US" sz="4800">
                <a:latin typeface="Source Sans Pro"/>
                <a:ea typeface="Source Sans Pro"/>
                <a:cs typeface="Source Sans Pro"/>
                <a:sym typeface="Source Sans Pro"/>
              </a:rPr>
              <a:t>COMPREHENSIVE CONTENT MANAGEMENT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2"/>
          <p:cNvSpPr txBox="1"/>
          <p:nvPr>
            <p:ph idx="3" type="body"/>
          </p:nvPr>
        </p:nvSpPr>
        <p:spPr>
          <a:xfrm>
            <a:off x="1378518" y="1647210"/>
            <a:ext cx="14583225" cy="6610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CONTENT HUB</a:t>
            </a:r>
            <a:r>
              <a:rPr lang="en-US" sz="8000">
                <a:latin typeface="Source Sans Pro"/>
                <a:ea typeface="Source Sans Pro"/>
                <a:cs typeface="Source Sans Pro"/>
                <a:sym typeface="Source Sans Pro"/>
              </a:rPr>
              <a:t> WHERE YOU HAVE THE BASE TO </a:t>
            </a:r>
            <a:endParaRPr sz="8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COLLECT, EDIT, AND PUBLISH</a:t>
            </a:r>
            <a:r>
              <a:rPr lang="en-US" sz="8000">
                <a:latin typeface="Source Sans Pro"/>
                <a:ea typeface="Source Sans Pro"/>
                <a:cs typeface="Source Sans Pro"/>
                <a:sym typeface="Source Sans Pro"/>
              </a:rPr>
              <a:t> ANY TYPE OF CONTENT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1434284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2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Screenshot, Clipart, Design enthält.&#10;&#10;Automatisch generierte Beschreibung" id="145" name="Google Shape;14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" y="0"/>
            <a:ext cx="17339998" cy="97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 txBox="1"/>
          <p:nvPr>
            <p:ph idx="1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Google Shape;147;p3"/>
          <p:cNvSpPr txBox="1"/>
          <p:nvPr>
            <p:ph idx="2" type="body"/>
          </p:nvPr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16228667" y="9269266"/>
            <a:ext cx="5184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13753359" y="9574031"/>
            <a:ext cx="2993700" cy="198900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914401" y="3304480"/>
            <a:ext cx="7755600" cy="4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you keep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forgetting the point of usage</a:t>
            </a:r>
            <a:r>
              <a:rPr b="1"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the same content element?</a:t>
            </a:r>
            <a:endParaRPr i="0" sz="4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56800" lvl="0" marL="360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71500" lvl="0" marL="6985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Char char="▪"/>
            </a:pPr>
            <a:r>
              <a:rPr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manages references</a:t>
            </a:r>
            <a:r>
              <a:rPr b="1"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files in a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single place</a:t>
            </a:r>
            <a:r>
              <a:rPr i="0" lang="en-US" sz="4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i="0" sz="4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Noto Sans Symbols"/>
              <a:buNone/>
            </a:pPr>
            <a:r>
              <a:t/>
            </a:r>
            <a:endParaRPr i="0" sz="4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745450" y="2064338"/>
            <a:ext cx="10415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Save hours locating content</a:t>
            </a:r>
            <a:endParaRPr b="1" i="0" sz="48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p3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3" name="Google Shape;153;p3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</a:pPr>
            <a:r>
              <a:rPr lang="en-US">
                <a:solidFill>
                  <a:srgbClr val="51515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solidFill>
                <a:srgbClr val="51515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54" name="Google Shape;154;p3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55" name="Google Shape;155;p3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computer, Computer, Netbook, Elektronisches Gerät enthält.&#10;&#10;Automatisch generierte Beschreibung" id="162" name="Google Shape;16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" y="0"/>
            <a:ext cx="17339998" cy="97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 txBox="1"/>
          <p:nvPr>
            <p:ph idx="1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4" name="Google Shape;164;p4"/>
          <p:cNvSpPr txBox="1"/>
          <p:nvPr>
            <p:ph idx="2" type="body"/>
          </p:nvPr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5" name="Google Shape;165;p4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66" name="Google Shape;166;p4"/>
          <p:cNvGrpSpPr/>
          <p:nvPr/>
        </p:nvGrpSpPr>
        <p:grpSpPr>
          <a:xfrm>
            <a:off x="15748818" y="543667"/>
            <a:ext cx="998397" cy="278526"/>
            <a:chOff x="14706725" y="688770"/>
            <a:chExt cx="1855412" cy="517609"/>
          </a:xfrm>
        </p:grpSpPr>
        <p:sp>
          <p:nvSpPr>
            <p:cNvPr id="167" name="Google Shape;167;p4"/>
            <p:cNvSpPr/>
            <p:nvPr/>
          </p:nvSpPr>
          <p:spPr>
            <a:xfrm>
              <a:off x="15318837" y="817956"/>
              <a:ext cx="1243300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4"/>
          <p:cNvSpPr txBox="1"/>
          <p:nvPr/>
        </p:nvSpPr>
        <p:spPr>
          <a:xfrm>
            <a:off x="16228667" y="9269266"/>
            <a:ext cx="5184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13753359" y="9574031"/>
            <a:ext cx="2993700" cy="198900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4"/>
          <p:cNvCxnSpPr/>
          <p:nvPr/>
        </p:nvCxnSpPr>
        <p:spPr>
          <a:xfrm>
            <a:off x="914400" y="1006573"/>
            <a:ext cx="891091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3" name="Google Shape;173;p4"/>
          <p:cNvCxnSpPr/>
          <p:nvPr/>
        </p:nvCxnSpPr>
        <p:spPr>
          <a:xfrm>
            <a:off x="13500847" y="1006573"/>
            <a:ext cx="324634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4" name="Google Shape;174;p4"/>
          <p:cNvSpPr txBox="1"/>
          <p:nvPr/>
        </p:nvSpPr>
        <p:spPr>
          <a:xfrm>
            <a:off x="914401" y="3280666"/>
            <a:ext cx="7476564" cy="4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you lack control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your digital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ecosystem?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56800" lvl="0" marL="360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71500" lvl="0" marL="7493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Complete overview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of your entire digital presence and structure: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intranets, websites, apps.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Noto Sans Symbols"/>
              <a:buNone/>
            </a:pPr>
            <a:r>
              <a:t/>
            </a:r>
            <a:endParaRPr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745450" y="2040524"/>
            <a:ext cx="10415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Everything in one place</a:t>
            </a:r>
            <a:endParaRPr b="1" i="0" sz="4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914400" y="9185717"/>
            <a:ext cx="33631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Photo: iStock.com/Kubkoo</a:t>
            </a:r>
            <a:endParaRPr i="0" sz="12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Screenshot enthält.&#10;&#10;Automatisch generierte Beschreibung" id="181" name="Google Shape;1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" y="0"/>
            <a:ext cx="17339998" cy="97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 txBox="1"/>
          <p:nvPr>
            <p:ph idx="1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3" name="Google Shape;183;p5"/>
          <p:cNvSpPr txBox="1"/>
          <p:nvPr>
            <p:ph idx="2" type="body"/>
          </p:nvPr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4" name="Google Shape;184;p5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85" name="Google Shape;185;p5"/>
          <p:cNvGrpSpPr/>
          <p:nvPr/>
        </p:nvGrpSpPr>
        <p:grpSpPr>
          <a:xfrm>
            <a:off x="15748818" y="543667"/>
            <a:ext cx="998397" cy="278526"/>
            <a:chOff x="14706725" y="688770"/>
            <a:chExt cx="1855412" cy="517609"/>
          </a:xfrm>
        </p:grpSpPr>
        <p:sp>
          <p:nvSpPr>
            <p:cNvPr id="186" name="Google Shape;186;p5"/>
            <p:cNvSpPr/>
            <p:nvPr/>
          </p:nvSpPr>
          <p:spPr>
            <a:xfrm>
              <a:off x="15318837" y="817956"/>
              <a:ext cx="1243300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5"/>
          <p:cNvSpPr txBox="1"/>
          <p:nvPr/>
        </p:nvSpPr>
        <p:spPr>
          <a:xfrm>
            <a:off x="16228667" y="9269266"/>
            <a:ext cx="5184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13753359" y="9574031"/>
            <a:ext cx="2993700" cy="198900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5"/>
          <p:cNvCxnSpPr/>
          <p:nvPr/>
        </p:nvCxnSpPr>
        <p:spPr>
          <a:xfrm>
            <a:off x="914400" y="1006573"/>
            <a:ext cx="158326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2" name="Google Shape;192;p5"/>
          <p:cNvSpPr txBox="1"/>
          <p:nvPr/>
        </p:nvSpPr>
        <p:spPr>
          <a:xfrm>
            <a:off x="914401" y="3288710"/>
            <a:ext cx="7755600" cy="4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Did you ever face the problem of </a:t>
            </a:r>
            <a:r>
              <a:rPr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integrating any type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of content?</a:t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71500" lvl="0" marL="7493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gives you the possibility to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new and customized content types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tailored specifically to your needs.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Noto Sans Symbols"/>
              <a:buNone/>
            </a:pPr>
            <a:r>
              <a:t/>
            </a:r>
            <a:endParaRPr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745450" y="2048568"/>
            <a:ext cx="1541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Equipped with the basics, enhanced with specials</a:t>
            </a:r>
            <a:endParaRPr b="1" i="0" sz="4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914400" y="9185717"/>
            <a:ext cx="33631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Photo: iStock.com/jakubrupa</a:t>
            </a:r>
            <a:endParaRPr i="0" sz="12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0" name="Google Shape;200;p6"/>
          <p:cNvSpPr txBox="1"/>
          <p:nvPr>
            <p:ph idx="1" type="body"/>
          </p:nvPr>
        </p:nvSpPr>
        <p:spPr>
          <a:xfrm>
            <a:off x="914400" y="1857755"/>
            <a:ext cx="158175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b="1" lang="en-US">
                <a:latin typeface="Source Sans Pro"/>
                <a:ea typeface="Source Sans Pro"/>
                <a:cs typeface="Source Sans Pro"/>
                <a:sym typeface="Source Sans Pro"/>
              </a:rPr>
              <a:t>All-in-one solution for streamlined content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en-US" sz="3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Effortless Content Mastery</a:t>
            </a:r>
            <a:endParaRPr sz="36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1" name="Google Shape;201;p6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rgbClr val="51515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914399" y="3540061"/>
            <a:ext cx="15817500" cy="3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39750" lvl="0" marL="539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Redundancy-free content management</a:t>
            </a:r>
            <a:r>
              <a:rPr b="1"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avoiding duplicated, outdated, or incorrect content.</a:t>
            </a:r>
            <a:endParaRPr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39750" lvl="0" marL="539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Detailed overview of your digital presence</a:t>
            </a:r>
            <a:r>
              <a:rPr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 the TYPO3 backend offers the flexibility to zoom out for a broader perspective or delve into detailed insights based on your preferences.</a:t>
            </a:r>
            <a:endParaRPr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35940" lvl="0" marL="539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Flexible content structure</a:t>
            </a:r>
            <a:r>
              <a:rPr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allowes you to combine a variety of content types, including standard text, images, third-party content, and custom content elements.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YPO3 NEW">
  <a:themeElements>
    <a:clrScheme name="TYPO3">
      <a:dk1>
        <a:srgbClr val="000000"/>
      </a:dk1>
      <a:lt1>
        <a:srgbClr val="FFFFFF"/>
      </a:lt1>
      <a:dk2>
        <a:srgbClr val="333333"/>
      </a:dk2>
      <a:lt2>
        <a:srgbClr val="DCDEE0"/>
      </a:lt2>
      <a:accent1>
        <a:srgbClr val="FF8200"/>
      </a:accent1>
      <a:accent2>
        <a:srgbClr val="BF6100"/>
      </a:accent2>
      <a:accent3>
        <a:srgbClr val="FECD99"/>
      </a:accent3>
      <a:accent4>
        <a:srgbClr val="00882B"/>
      </a:accent4>
      <a:accent5>
        <a:srgbClr val="333333"/>
      </a:accent5>
      <a:accent6>
        <a:srgbClr val="A1A6AB"/>
      </a:accent6>
      <a:hlink>
        <a:srgbClr val="FF8200"/>
      </a:hlink>
      <a:folHlink>
        <a:srgbClr val="F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